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85" r:id="rId3"/>
    <p:sldId id="303" r:id="rId4"/>
    <p:sldId id="257" r:id="rId5"/>
    <p:sldId id="286" r:id="rId6"/>
    <p:sldId id="287" r:id="rId7"/>
    <p:sldId id="288" r:id="rId8"/>
    <p:sldId id="289" r:id="rId9"/>
    <p:sldId id="304" r:id="rId10"/>
    <p:sldId id="290" r:id="rId11"/>
    <p:sldId id="291" r:id="rId12"/>
    <p:sldId id="292" r:id="rId13"/>
    <p:sldId id="293" r:id="rId14"/>
    <p:sldId id="305" r:id="rId15"/>
    <p:sldId id="294" r:id="rId16"/>
    <p:sldId id="295" r:id="rId17"/>
    <p:sldId id="296" r:id="rId18"/>
    <p:sldId id="297" r:id="rId19"/>
    <p:sldId id="306" r:id="rId20"/>
    <p:sldId id="298" r:id="rId21"/>
    <p:sldId id="299" r:id="rId22"/>
    <p:sldId id="300" r:id="rId23"/>
    <p:sldId id="301" r:id="rId24"/>
    <p:sldId id="307" r:id="rId25"/>
    <p:sldId id="302" r:id="rId26"/>
  </p:sldIdLst>
  <p:sldSz cx="12192000" cy="6858000"/>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68"/>
    <p:restoredTop sz="94694"/>
  </p:normalViewPr>
  <p:slideViewPr>
    <p:cSldViewPr snapToGrid="0" snapToObjects="1">
      <p:cViewPr varScale="1">
        <p:scale>
          <a:sx n="78" d="100"/>
          <a:sy n="78" d="100"/>
        </p:scale>
        <p:origin x="192" y="1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EBC676-6F2B-43D6-8BA7-494E7BD76959}" type="datetimeFigureOut">
              <a:rPr lang="en-GB" smtClean="0"/>
              <a:t>15/05/2020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94BD27-6B3D-459F-A004-AB7347851B0B}" type="slidenum">
              <a:rPr lang="en-GB" smtClean="0"/>
              <a:t>‹#›</a:t>
            </a:fld>
            <a:endParaRPr lang="en-GB"/>
          </a:p>
        </p:txBody>
      </p:sp>
    </p:spTree>
    <p:extLst>
      <p:ext uri="{BB962C8B-B14F-4D97-AF65-F5344CB8AC3E}">
        <p14:creationId xmlns:p14="http://schemas.microsoft.com/office/powerpoint/2010/main" val="1262175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594BD27-6B3D-459F-A004-AB7347851B0B}" type="slidenum">
              <a:rPr lang="en-GB" smtClean="0"/>
              <a:t>1</a:t>
            </a:fld>
            <a:endParaRPr lang="en-GB"/>
          </a:p>
        </p:txBody>
      </p:sp>
    </p:spTree>
    <p:extLst>
      <p:ext uri="{BB962C8B-B14F-4D97-AF65-F5344CB8AC3E}">
        <p14:creationId xmlns:p14="http://schemas.microsoft.com/office/powerpoint/2010/main" val="2615453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594BD27-6B3D-459F-A004-AB7347851B0B}" type="slidenum">
              <a:rPr lang="en-GB" smtClean="0"/>
              <a:t>23</a:t>
            </a:fld>
            <a:endParaRPr lang="en-GB"/>
          </a:p>
        </p:txBody>
      </p:sp>
    </p:spTree>
    <p:extLst>
      <p:ext uri="{BB962C8B-B14F-4D97-AF65-F5344CB8AC3E}">
        <p14:creationId xmlns:p14="http://schemas.microsoft.com/office/powerpoint/2010/main" val="1269644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594BD27-6B3D-459F-A004-AB7347851B0B}" type="slidenum">
              <a:rPr lang="en-GB" smtClean="0"/>
              <a:t>25</a:t>
            </a:fld>
            <a:endParaRPr lang="en-GB"/>
          </a:p>
        </p:txBody>
      </p:sp>
    </p:spTree>
    <p:extLst>
      <p:ext uri="{BB962C8B-B14F-4D97-AF65-F5344CB8AC3E}">
        <p14:creationId xmlns:p14="http://schemas.microsoft.com/office/powerpoint/2010/main" val="12101033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74116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7807167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20117BE-EB18-4E29-94F0-29BEE62CCF3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00298" y="6031444"/>
            <a:ext cx="3346466" cy="639801"/>
          </a:xfrm>
          <a:prstGeom prst="rect">
            <a:avLst/>
          </a:prstGeom>
        </p:spPr>
      </p:pic>
    </p:spTree>
    <p:custDataLst>
      <p:tags r:id="rId4"/>
    </p:custDataLst>
    <p:extLst>
      <p:ext uri="{BB962C8B-B14F-4D97-AF65-F5344CB8AC3E}">
        <p14:creationId xmlns:p14="http://schemas.microsoft.com/office/powerpoint/2010/main" val="1490128480"/>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6234BCC6-39B9-47D9-8BF8-C665401AE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text on a white background&#10;&#10;Description automatically generated">
            <a:extLst>
              <a:ext uri="{FF2B5EF4-FFF2-40B4-BE49-F238E27FC236}">
                <a16:creationId xmlns:a16="http://schemas.microsoft.com/office/drawing/2014/main" id="{FB9C8E30-2CF7-DF40-BD98-E57F93BAC954}"/>
              </a:ext>
            </a:extLst>
          </p:cNvPr>
          <p:cNvPicPr>
            <a:picLocks noChangeAspect="1"/>
          </p:cNvPicPr>
          <p:nvPr/>
        </p:nvPicPr>
        <p:blipFill rotWithShape="1">
          <a:blip r:embed="rId4"/>
          <a:srcRect t="13850" r="-2" b="17176"/>
          <a:stretch/>
        </p:blipFill>
        <p:spPr>
          <a:xfrm>
            <a:off x="4883025" y="10"/>
            <a:ext cx="7308975" cy="3364982"/>
          </a:xfrm>
          <a:custGeom>
            <a:avLst/>
            <a:gdLst/>
            <a:ahLst/>
            <a:cxnLst/>
            <a:rect l="l" t="t" r="r" b="b"/>
            <a:pathLst>
              <a:path w="7308975" h="3364992">
                <a:moveTo>
                  <a:pt x="0" y="0"/>
                </a:moveTo>
                <a:lnTo>
                  <a:pt x="7308975" y="0"/>
                </a:lnTo>
                <a:lnTo>
                  <a:pt x="7308975" y="3364992"/>
                </a:lnTo>
                <a:lnTo>
                  <a:pt x="1210305" y="3364992"/>
                </a:lnTo>
                <a:lnTo>
                  <a:pt x="1192705" y="2943200"/>
                </a:lnTo>
                <a:cubicBezTo>
                  <a:pt x="1098874" y="1825108"/>
                  <a:pt x="684692" y="821621"/>
                  <a:pt x="62981" y="69271"/>
                </a:cubicBezTo>
                <a:close/>
              </a:path>
            </a:pathLst>
          </a:custGeom>
        </p:spPr>
      </p:pic>
      <p:pic>
        <p:nvPicPr>
          <p:cNvPr id="4" name="Picture 3">
            <a:extLst>
              <a:ext uri="{FF2B5EF4-FFF2-40B4-BE49-F238E27FC236}">
                <a16:creationId xmlns:a16="http://schemas.microsoft.com/office/drawing/2014/main" id="{10A835EB-6785-4302-94D2-66B59A023875}"/>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58731"/>
          <a:stretch/>
        </p:blipFill>
        <p:spPr>
          <a:xfrm>
            <a:off x="4883025" y="3493008"/>
            <a:ext cx="7308975" cy="3364992"/>
          </a:xfrm>
          <a:custGeom>
            <a:avLst/>
            <a:gdLst/>
            <a:ahLst/>
            <a:cxnLst/>
            <a:rect l="l" t="t" r="r" b="b"/>
            <a:pathLst>
              <a:path w="7308975" h="3364992">
                <a:moveTo>
                  <a:pt x="1210305" y="0"/>
                </a:moveTo>
                <a:lnTo>
                  <a:pt x="7308975" y="0"/>
                </a:lnTo>
                <a:lnTo>
                  <a:pt x="7308975" y="3364992"/>
                </a:lnTo>
                <a:lnTo>
                  <a:pt x="0" y="3364992"/>
                </a:lnTo>
                <a:lnTo>
                  <a:pt x="62981" y="3295722"/>
                </a:lnTo>
                <a:cubicBezTo>
                  <a:pt x="684692" y="2543371"/>
                  <a:pt x="1098874" y="1539884"/>
                  <a:pt x="1192705" y="421793"/>
                </a:cubicBezTo>
                <a:close/>
              </a:path>
            </a:pathLst>
          </a:custGeom>
        </p:spPr>
      </p:pic>
      <p:sp useBgFill="1">
        <p:nvSpPr>
          <p:cNvPr id="26" name="Freeform: Shape 25">
            <a:extLst>
              <a:ext uri="{FF2B5EF4-FFF2-40B4-BE49-F238E27FC236}">
                <a16:creationId xmlns:a16="http://schemas.microsoft.com/office/drawing/2014/main" id="{72A9CE9D-DAC3-40AF-B504-78A64A909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1" cy="6858000"/>
          </a:xfrm>
          <a:custGeom>
            <a:avLst/>
            <a:gdLst>
              <a:gd name="connsiteX0" fmla="*/ 0 w 6096001"/>
              <a:gd name="connsiteY0" fmla="*/ 0 h 6858000"/>
              <a:gd name="connsiteX1" fmla="*/ 4883024 w 6096001"/>
              <a:gd name="connsiteY1" fmla="*/ 0 h 6858000"/>
              <a:gd name="connsiteX2" fmla="*/ 4946006 w 6096001"/>
              <a:gd name="connsiteY2" fmla="*/ 69271 h 6858000"/>
              <a:gd name="connsiteX3" fmla="*/ 6096001 w 6096001"/>
              <a:gd name="connsiteY3" fmla="*/ 3429000 h 6858000"/>
              <a:gd name="connsiteX4" fmla="*/ 4946006 w 6096001"/>
              <a:gd name="connsiteY4" fmla="*/ 6788730 h 6858000"/>
              <a:gd name="connsiteX5" fmla="*/ 4883024 w 6096001"/>
              <a:gd name="connsiteY5" fmla="*/ 6858000 h 6858000"/>
              <a:gd name="connsiteX6" fmla="*/ 0 w 609600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1" h="6858000">
                <a:moveTo>
                  <a:pt x="0" y="0"/>
                </a:moveTo>
                <a:lnTo>
                  <a:pt x="4883024" y="0"/>
                </a:lnTo>
                <a:lnTo>
                  <a:pt x="4946006" y="69271"/>
                </a:lnTo>
                <a:cubicBezTo>
                  <a:pt x="5656532" y="929100"/>
                  <a:pt x="6096001" y="2116944"/>
                  <a:pt x="6096001" y="3429000"/>
                </a:cubicBezTo>
                <a:cubicBezTo>
                  <a:pt x="6096001" y="4741056"/>
                  <a:pt x="5656532" y="5928900"/>
                  <a:pt x="4946006" y="6788730"/>
                </a:cubicBezTo>
                <a:lnTo>
                  <a:pt x="4883024"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506D7452-6CDE-4381-86CE-07B2459383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7332" cy="6858000"/>
          </a:xfrm>
          <a:custGeom>
            <a:avLst/>
            <a:gdLst>
              <a:gd name="connsiteX0" fmla="*/ 0 w 6087332"/>
              <a:gd name="connsiteY0" fmla="*/ 0 h 6858000"/>
              <a:gd name="connsiteX1" fmla="*/ 4874355 w 6087332"/>
              <a:gd name="connsiteY1" fmla="*/ 0 h 6858000"/>
              <a:gd name="connsiteX2" fmla="*/ 4937337 w 6087332"/>
              <a:gd name="connsiteY2" fmla="*/ 69271 h 6858000"/>
              <a:gd name="connsiteX3" fmla="*/ 6087332 w 6087332"/>
              <a:gd name="connsiteY3" fmla="*/ 3429000 h 6858000"/>
              <a:gd name="connsiteX4" fmla="*/ 4937337 w 6087332"/>
              <a:gd name="connsiteY4" fmla="*/ 6788730 h 6858000"/>
              <a:gd name="connsiteX5" fmla="*/ 4874355 w 6087332"/>
              <a:gd name="connsiteY5" fmla="*/ 6858000 h 6858000"/>
              <a:gd name="connsiteX6" fmla="*/ 0 w 6087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7332" h="6858000">
                <a:moveTo>
                  <a:pt x="0" y="0"/>
                </a:moveTo>
                <a:lnTo>
                  <a:pt x="4874355" y="0"/>
                </a:lnTo>
                <a:lnTo>
                  <a:pt x="4937337" y="69271"/>
                </a:lnTo>
                <a:cubicBezTo>
                  <a:pt x="5647863" y="929100"/>
                  <a:pt x="6087332" y="2116944"/>
                  <a:pt x="6087332" y="3429000"/>
                </a:cubicBezTo>
                <a:cubicBezTo>
                  <a:pt x="6087332" y="4741056"/>
                  <a:pt x="5647863" y="5928900"/>
                  <a:pt x="4937337" y="6788730"/>
                </a:cubicBezTo>
                <a:lnTo>
                  <a:pt x="487435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1519FF5-08DF-504A-BF6B-B5BD4BDF464C}"/>
              </a:ext>
            </a:extLst>
          </p:cNvPr>
          <p:cNvSpPr>
            <a:spLocks noGrp="1"/>
          </p:cNvSpPr>
          <p:nvPr>
            <p:ph type="ctrTitle" idx="4294967295"/>
          </p:nvPr>
        </p:nvSpPr>
        <p:spPr>
          <a:xfrm>
            <a:off x="438912" y="1524659"/>
            <a:ext cx="5019074" cy="2774088"/>
          </a:xfrm>
          <a:prstGeom prst="rect">
            <a:avLst/>
          </a:prstGeom>
        </p:spPr>
        <p:txBody>
          <a:bodyPr vert="horz" lIns="91440" tIns="45720" rIns="91440" bIns="45720" rtlCol="0" anchor="b">
            <a:normAutofit/>
          </a:bodyPr>
          <a:lstStyle/>
          <a:p>
            <a:r>
              <a:rPr lang="en-US" sz="5400" kern="1200">
                <a:solidFill>
                  <a:schemeClr val="tx1"/>
                </a:solidFill>
                <a:latin typeface="+mj-lt"/>
                <a:ea typeface="+mj-ea"/>
                <a:cs typeface="+mj-cs"/>
              </a:rPr>
              <a:t>GCSE to A Level</a:t>
            </a:r>
            <a:br>
              <a:rPr lang="en-US" sz="5400" kern="1200">
                <a:solidFill>
                  <a:schemeClr val="tx1"/>
                </a:solidFill>
                <a:latin typeface="+mj-lt"/>
                <a:ea typeface="+mj-ea"/>
                <a:cs typeface="+mj-cs"/>
              </a:rPr>
            </a:br>
            <a:r>
              <a:rPr lang="en-US" sz="5400" kern="1200">
                <a:solidFill>
                  <a:schemeClr val="tx1"/>
                </a:solidFill>
                <a:latin typeface="+mj-lt"/>
                <a:ea typeface="+mj-ea"/>
                <a:cs typeface="+mj-cs"/>
              </a:rPr>
              <a:t>Word Power</a:t>
            </a:r>
          </a:p>
        </p:txBody>
      </p:sp>
      <p:sp>
        <p:nvSpPr>
          <p:cNvPr id="3" name="Subtitle 2">
            <a:extLst>
              <a:ext uri="{FF2B5EF4-FFF2-40B4-BE49-F238E27FC236}">
                <a16:creationId xmlns:a16="http://schemas.microsoft.com/office/drawing/2014/main" id="{3A150F50-DF48-5B42-9F6D-FE9593A3168A}"/>
              </a:ext>
            </a:extLst>
          </p:cNvPr>
          <p:cNvSpPr>
            <a:spLocks noGrp="1"/>
          </p:cNvSpPr>
          <p:nvPr>
            <p:ph type="subTitle" idx="4294967295"/>
          </p:nvPr>
        </p:nvSpPr>
        <p:spPr>
          <a:xfrm>
            <a:off x="438912" y="4687367"/>
            <a:ext cx="4917948" cy="1335024"/>
          </a:xfrm>
          <a:prstGeom prst="rect">
            <a:avLst/>
          </a:prstGeom>
        </p:spPr>
        <p:txBody>
          <a:bodyPr vert="horz" lIns="91440" tIns="45720" rIns="91440" bIns="45720" rtlCol="0">
            <a:normAutofit/>
          </a:bodyPr>
          <a:lstStyle/>
          <a:p>
            <a:pPr marL="0" indent="0">
              <a:buNone/>
            </a:pPr>
            <a:r>
              <a:rPr lang="en-US" kern="1200">
                <a:solidFill>
                  <a:schemeClr val="tx1"/>
                </a:solidFill>
                <a:latin typeface="+mn-lt"/>
                <a:ea typeface="+mn-ea"/>
                <a:cs typeface="+mn-cs"/>
              </a:rPr>
              <a:t>Substituting Words</a:t>
            </a:r>
          </a:p>
        </p:txBody>
      </p:sp>
      <p:sp>
        <p:nvSpPr>
          <p:cNvPr id="30" name="Rectangle 29">
            <a:extLst>
              <a:ext uri="{FF2B5EF4-FFF2-40B4-BE49-F238E27FC236}">
                <a16:creationId xmlns:a16="http://schemas.microsoft.com/office/drawing/2014/main" id="{762DA937-8B55-4317-BD32-98D7AF30E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a:endParaRPr>
          </a:p>
        </p:txBody>
      </p:sp>
      <p:sp>
        <p:nvSpPr>
          <p:cNvPr id="32" name="Rectangle 31">
            <a:extLst>
              <a:ext uri="{FF2B5EF4-FFF2-40B4-BE49-F238E27FC236}">
                <a16:creationId xmlns:a16="http://schemas.microsoft.com/office/drawing/2014/main" id="{C52EE5A8-045B-4D39-8ED1-51333408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461119"/>
            <a:ext cx="501907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2689582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0B4EA8-6C3B-BA4E-92D8-054BC220EACE}"/>
              </a:ext>
            </a:extLst>
          </p:cNvPr>
          <p:cNvSpPr/>
          <p:nvPr/>
        </p:nvSpPr>
        <p:spPr>
          <a:xfrm>
            <a:off x="563525" y="568377"/>
            <a:ext cx="11341259" cy="1692771"/>
          </a:xfrm>
          <a:prstGeom prst="rect">
            <a:avLst/>
          </a:prstGeom>
        </p:spPr>
        <p:txBody>
          <a:bodyPr wrap="square">
            <a:spAutoFit/>
          </a:bodyPr>
          <a:lstStyle/>
          <a:p>
            <a:pPr algn="ctr"/>
            <a:r>
              <a:rPr lang="en-GB" sz="3200" dirty="0"/>
              <a:t>Substituting Words</a:t>
            </a:r>
          </a:p>
          <a:p>
            <a:pPr algn="ctr"/>
            <a:r>
              <a:rPr lang="en-GB" sz="3200" b="1" dirty="0"/>
              <a:t>Exercise Two</a:t>
            </a:r>
          </a:p>
          <a:p>
            <a:pPr algn="ctr"/>
            <a:r>
              <a:rPr lang="en-GB" sz="4000" dirty="0"/>
              <a:t>A Horror Story</a:t>
            </a:r>
          </a:p>
        </p:txBody>
      </p:sp>
      <p:sp>
        <p:nvSpPr>
          <p:cNvPr id="5" name="Rectangle 4">
            <a:extLst>
              <a:ext uri="{FF2B5EF4-FFF2-40B4-BE49-F238E27FC236}">
                <a16:creationId xmlns:a16="http://schemas.microsoft.com/office/drawing/2014/main" id="{A833C58E-E69A-154D-B44E-3971425421FA}"/>
              </a:ext>
            </a:extLst>
          </p:cNvPr>
          <p:cNvSpPr/>
          <p:nvPr/>
        </p:nvSpPr>
        <p:spPr>
          <a:xfrm>
            <a:off x="1946117" y="2850932"/>
            <a:ext cx="8576073" cy="2215991"/>
          </a:xfrm>
          <a:prstGeom prst="rect">
            <a:avLst/>
          </a:prstGeom>
        </p:spPr>
        <p:txBody>
          <a:bodyPr wrap="square" numCol="1">
            <a:spAutoFit/>
          </a:bodyPr>
          <a:lstStyle/>
          <a:p>
            <a:r>
              <a:rPr lang="en-GB" sz="4000" dirty="0"/>
              <a:t>The streets </a:t>
            </a:r>
            <a:r>
              <a:rPr lang="en-GB" sz="4000" i="1" dirty="0"/>
              <a:t>gloomed with</a:t>
            </a:r>
            <a:r>
              <a:rPr lang="en-GB" sz="4000" dirty="0"/>
              <a:t> fear. Noises were </a:t>
            </a:r>
            <a:r>
              <a:rPr lang="en-GB" sz="4000" i="1" dirty="0"/>
              <a:t>suggestive. The thing </a:t>
            </a:r>
            <a:r>
              <a:rPr lang="en-GB" sz="4000" dirty="0"/>
              <a:t>approached me.</a:t>
            </a:r>
          </a:p>
          <a:p>
            <a:endParaRPr lang="en-GB" dirty="0"/>
          </a:p>
        </p:txBody>
      </p:sp>
    </p:spTree>
    <p:extLst>
      <p:ext uri="{BB962C8B-B14F-4D97-AF65-F5344CB8AC3E}">
        <p14:creationId xmlns:p14="http://schemas.microsoft.com/office/powerpoint/2010/main" val="3011385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0B4EA8-6C3B-BA4E-92D8-054BC220EACE}"/>
              </a:ext>
            </a:extLst>
          </p:cNvPr>
          <p:cNvSpPr/>
          <p:nvPr/>
        </p:nvSpPr>
        <p:spPr>
          <a:xfrm>
            <a:off x="563525" y="568377"/>
            <a:ext cx="11341259" cy="1692771"/>
          </a:xfrm>
          <a:prstGeom prst="rect">
            <a:avLst/>
          </a:prstGeom>
        </p:spPr>
        <p:txBody>
          <a:bodyPr wrap="square">
            <a:spAutoFit/>
          </a:bodyPr>
          <a:lstStyle/>
          <a:p>
            <a:pPr algn="ctr"/>
            <a:r>
              <a:rPr lang="en-GB" sz="3200" dirty="0"/>
              <a:t>Substituting Words</a:t>
            </a:r>
          </a:p>
          <a:p>
            <a:pPr algn="ctr"/>
            <a:r>
              <a:rPr lang="en-GB" sz="3200" b="1" dirty="0"/>
              <a:t>Exercise Two</a:t>
            </a:r>
          </a:p>
          <a:p>
            <a:pPr algn="ctr"/>
            <a:r>
              <a:rPr lang="en-GB" sz="4000" dirty="0"/>
              <a:t>A Horror Story</a:t>
            </a:r>
          </a:p>
        </p:txBody>
      </p:sp>
      <p:sp>
        <p:nvSpPr>
          <p:cNvPr id="5" name="Rectangle 4">
            <a:extLst>
              <a:ext uri="{FF2B5EF4-FFF2-40B4-BE49-F238E27FC236}">
                <a16:creationId xmlns:a16="http://schemas.microsoft.com/office/drawing/2014/main" id="{A833C58E-E69A-154D-B44E-3971425421FA}"/>
              </a:ext>
            </a:extLst>
          </p:cNvPr>
          <p:cNvSpPr/>
          <p:nvPr/>
        </p:nvSpPr>
        <p:spPr>
          <a:xfrm>
            <a:off x="1946117" y="3140863"/>
            <a:ext cx="8576073" cy="1938992"/>
          </a:xfrm>
          <a:prstGeom prst="rect">
            <a:avLst/>
          </a:prstGeom>
        </p:spPr>
        <p:txBody>
          <a:bodyPr wrap="square" numCol="1">
            <a:spAutoFit/>
          </a:bodyPr>
          <a:lstStyle/>
          <a:p>
            <a:r>
              <a:rPr lang="en-GB" sz="4000" dirty="0"/>
              <a:t>The streets </a:t>
            </a:r>
            <a:r>
              <a:rPr lang="en-GB" sz="4000" i="1" dirty="0"/>
              <a:t>gloomed with</a:t>
            </a:r>
            <a:r>
              <a:rPr lang="en-GB" sz="4000" dirty="0"/>
              <a:t> fear.</a:t>
            </a:r>
          </a:p>
          <a:p>
            <a:pPr marL="571500" indent="-571500">
              <a:buFont typeface="Arial" panose="020B0604020202020204" pitchFamily="34" charset="0"/>
              <a:buChar char="•"/>
            </a:pPr>
            <a:r>
              <a:rPr lang="en-GB" sz="4000" dirty="0"/>
              <a:t>echoed/ stank of/ were suffused with</a:t>
            </a:r>
          </a:p>
          <a:p>
            <a:r>
              <a:rPr lang="en-GB" sz="4000" dirty="0"/>
              <a:t>What are the effects of your choice?</a:t>
            </a:r>
          </a:p>
        </p:txBody>
      </p:sp>
    </p:spTree>
    <p:extLst>
      <p:ext uri="{BB962C8B-B14F-4D97-AF65-F5344CB8AC3E}">
        <p14:creationId xmlns:p14="http://schemas.microsoft.com/office/powerpoint/2010/main" val="1216327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0B4EA8-6C3B-BA4E-92D8-054BC220EACE}"/>
              </a:ext>
            </a:extLst>
          </p:cNvPr>
          <p:cNvSpPr/>
          <p:nvPr/>
        </p:nvSpPr>
        <p:spPr>
          <a:xfrm>
            <a:off x="563525" y="568377"/>
            <a:ext cx="11341259" cy="1692771"/>
          </a:xfrm>
          <a:prstGeom prst="rect">
            <a:avLst/>
          </a:prstGeom>
        </p:spPr>
        <p:txBody>
          <a:bodyPr wrap="square">
            <a:spAutoFit/>
          </a:bodyPr>
          <a:lstStyle/>
          <a:p>
            <a:pPr algn="ctr"/>
            <a:r>
              <a:rPr lang="en-GB" sz="3200" dirty="0"/>
              <a:t>Substituting Words</a:t>
            </a:r>
          </a:p>
          <a:p>
            <a:pPr algn="ctr"/>
            <a:r>
              <a:rPr lang="en-GB" sz="3200" b="1" dirty="0"/>
              <a:t>Exercise Two</a:t>
            </a:r>
          </a:p>
          <a:p>
            <a:pPr algn="ctr"/>
            <a:r>
              <a:rPr lang="en-GB" sz="4000" dirty="0"/>
              <a:t>A Horror Story</a:t>
            </a:r>
          </a:p>
        </p:txBody>
      </p:sp>
      <p:sp>
        <p:nvSpPr>
          <p:cNvPr id="5" name="Rectangle 4">
            <a:extLst>
              <a:ext uri="{FF2B5EF4-FFF2-40B4-BE49-F238E27FC236}">
                <a16:creationId xmlns:a16="http://schemas.microsoft.com/office/drawing/2014/main" id="{A833C58E-E69A-154D-B44E-3971425421FA}"/>
              </a:ext>
            </a:extLst>
          </p:cNvPr>
          <p:cNvSpPr/>
          <p:nvPr/>
        </p:nvSpPr>
        <p:spPr>
          <a:xfrm>
            <a:off x="1946117" y="3140863"/>
            <a:ext cx="8576073" cy="1938992"/>
          </a:xfrm>
          <a:prstGeom prst="rect">
            <a:avLst/>
          </a:prstGeom>
        </p:spPr>
        <p:txBody>
          <a:bodyPr wrap="square" numCol="1">
            <a:spAutoFit/>
          </a:bodyPr>
          <a:lstStyle/>
          <a:p>
            <a:r>
              <a:rPr lang="en-GB" sz="4000" dirty="0"/>
              <a:t>Noises were </a:t>
            </a:r>
            <a:r>
              <a:rPr lang="en-GB" sz="4000" i="1" dirty="0"/>
              <a:t>suggestive.</a:t>
            </a:r>
            <a:endParaRPr lang="en-GB" sz="4000" dirty="0"/>
          </a:p>
          <a:p>
            <a:pPr marL="571500" indent="-571500">
              <a:buFont typeface="Arial" panose="020B0604020202020204" pitchFamily="34" charset="0"/>
              <a:buChar char="•"/>
            </a:pPr>
            <a:r>
              <a:rPr lang="en-GB" sz="4000" dirty="0"/>
              <a:t>scary/ eerie/ amplified</a:t>
            </a:r>
          </a:p>
          <a:p>
            <a:r>
              <a:rPr lang="en-GB" sz="4000" dirty="0"/>
              <a:t>What are the effects of your choice?</a:t>
            </a:r>
          </a:p>
        </p:txBody>
      </p:sp>
    </p:spTree>
    <p:extLst>
      <p:ext uri="{BB962C8B-B14F-4D97-AF65-F5344CB8AC3E}">
        <p14:creationId xmlns:p14="http://schemas.microsoft.com/office/powerpoint/2010/main" val="1631445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0B4EA8-6C3B-BA4E-92D8-054BC220EACE}"/>
              </a:ext>
            </a:extLst>
          </p:cNvPr>
          <p:cNvSpPr/>
          <p:nvPr/>
        </p:nvSpPr>
        <p:spPr>
          <a:xfrm>
            <a:off x="563525" y="568377"/>
            <a:ext cx="11341259" cy="1692771"/>
          </a:xfrm>
          <a:prstGeom prst="rect">
            <a:avLst/>
          </a:prstGeom>
        </p:spPr>
        <p:txBody>
          <a:bodyPr wrap="square">
            <a:spAutoFit/>
          </a:bodyPr>
          <a:lstStyle/>
          <a:p>
            <a:pPr algn="ctr"/>
            <a:r>
              <a:rPr lang="en-GB" sz="3200" dirty="0"/>
              <a:t>Substituting Words</a:t>
            </a:r>
          </a:p>
          <a:p>
            <a:pPr algn="ctr"/>
            <a:r>
              <a:rPr lang="en-GB" sz="3200" b="1" dirty="0"/>
              <a:t>Exercise Two</a:t>
            </a:r>
          </a:p>
          <a:p>
            <a:pPr algn="ctr"/>
            <a:r>
              <a:rPr lang="en-GB" sz="4000" dirty="0"/>
              <a:t>A Horror Story</a:t>
            </a:r>
          </a:p>
        </p:txBody>
      </p:sp>
      <p:sp>
        <p:nvSpPr>
          <p:cNvPr id="5" name="Rectangle 4">
            <a:extLst>
              <a:ext uri="{FF2B5EF4-FFF2-40B4-BE49-F238E27FC236}">
                <a16:creationId xmlns:a16="http://schemas.microsoft.com/office/drawing/2014/main" id="{A833C58E-E69A-154D-B44E-3971425421FA}"/>
              </a:ext>
            </a:extLst>
          </p:cNvPr>
          <p:cNvSpPr/>
          <p:nvPr/>
        </p:nvSpPr>
        <p:spPr>
          <a:xfrm>
            <a:off x="987112" y="2605604"/>
            <a:ext cx="10141805" cy="3170099"/>
          </a:xfrm>
          <a:prstGeom prst="rect">
            <a:avLst/>
          </a:prstGeom>
        </p:spPr>
        <p:txBody>
          <a:bodyPr wrap="square" numCol="1">
            <a:spAutoFit/>
          </a:bodyPr>
          <a:lstStyle/>
          <a:p>
            <a:r>
              <a:rPr lang="en-GB" sz="4000" i="1" dirty="0"/>
              <a:t>The thing </a:t>
            </a:r>
            <a:r>
              <a:rPr lang="en-GB" sz="4000" dirty="0"/>
              <a:t>approached me.</a:t>
            </a:r>
          </a:p>
          <a:p>
            <a:pPr marL="571500" indent="-571500">
              <a:buFont typeface="Arial" panose="020B0604020202020204" pitchFamily="34" charset="0"/>
              <a:buChar char="•"/>
            </a:pPr>
            <a:r>
              <a:rPr lang="en-GB" sz="4000" dirty="0"/>
              <a:t>creature/ emanation/ phantom</a:t>
            </a:r>
          </a:p>
          <a:p>
            <a:r>
              <a:rPr lang="en-GB" sz="4000" dirty="0"/>
              <a:t>What are the effects of your choice?</a:t>
            </a:r>
          </a:p>
          <a:p>
            <a:r>
              <a:rPr lang="en-GB" sz="4000" dirty="0"/>
              <a:t>How have you worked on the overall coherence of the paragraph?</a:t>
            </a:r>
          </a:p>
        </p:txBody>
      </p:sp>
    </p:spTree>
    <p:extLst>
      <p:ext uri="{BB962C8B-B14F-4D97-AF65-F5344CB8AC3E}">
        <p14:creationId xmlns:p14="http://schemas.microsoft.com/office/powerpoint/2010/main" val="540095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2509F26-B5DC-4BA7-B476-4CB044237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11" name="Rectangle 10">
            <a:extLst>
              <a:ext uri="{FF2B5EF4-FFF2-40B4-BE49-F238E27FC236}">
                <a16:creationId xmlns:a16="http://schemas.microsoft.com/office/drawing/2014/main" id="{DB103EB1-B135-4526-B883-33228FC27F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80000">
            <a:off x="815340" y="683404"/>
            <a:ext cx="10561320" cy="5404104"/>
          </a:xfrm>
          <a:prstGeom prst="rect">
            <a:avLst/>
          </a:prstGeom>
          <a:solidFill>
            <a:srgbClr val="FFFFFF"/>
          </a:solidFill>
          <a:ln w="3175" cap="sq" cmpd="thinThick">
            <a:solidFill>
              <a:srgbClr val="DDDDDD"/>
            </a:solidFill>
            <a:miter lim="800000"/>
          </a:ln>
          <a:effectLst>
            <a:outerShdw blurRad="2667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pic>
        <p:nvPicPr>
          <p:cNvPr id="4" name="Picture 3" descr="A close up of a football ball on a field&#10;&#10;Description automatically generated">
            <a:extLst>
              <a:ext uri="{FF2B5EF4-FFF2-40B4-BE49-F238E27FC236}">
                <a16:creationId xmlns:a16="http://schemas.microsoft.com/office/drawing/2014/main" id="{6B6EFCB6-BCFA-C249-8355-1E20D9F0E4F0}"/>
              </a:ext>
            </a:extLst>
          </p:cNvPr>
          <p:cNvPicPr>
            <a:picLocks noChangeAspect="1"/>
          </p:cNvPicPr>
          <p:nvPr/>
        </p:nvPicPr>
        <p:blipFill rotWithShape="1">
          <a:blip r:embed="rId2"/>
          <a:srcRect r="1" b="28022"/>
          <a:stretch/>
        </p:blipFill>
        <p:spPr>
          <a:xfrm rot="21480000">
            <a:off x="1786354" y="1191673"/>
            <a:ext cx="8619292" cy="4141223"/>
          </a:xfrm>
          <a:prstGeom prst="rect">
            <a:avLst/>
          </a:prstGeom>
        </p:spPr>
      </p:pic>
    </p:spTree>
    <p:extLst>
      <p:ext uri="{BB962C8B-B14F-4D97-AF65-F5344CB8AC3E}">
        <p14:creationId xmlns:p14="http://schemas.microsoft.com/office/powerpoint/2010/main" val="3491626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0B4EA8-6C3B-BA4E-92D8-054BC220EACE}"/>
              </a:ext>
            </a:extLst>
          </p:cNvPr>
          <p:cNvSpPr/>
          <p:nvPr/>
        </p:nvSpPr>
        <p:spPr>
          <a:xfrm>
            <a:off x="563525" y="568377"/>
            <a:ext cx="11341259" cy="1569660"/>
          </a:xfrm>
          <a:prstGeom prst="rect">
            <a:avLst/>
          </a:prstGeom>
        </p:spPr>
        <p:txBody>
          <a:bodyPr wrap="square">
            <a:spAutoFit/>
          </a:bodyPr>
          <a:lstStyle/>
          <a:p>
            <a:pPr algn="ctr"/>
            <a:r>
              <a:rPr lang="en-GB" sz="3200" dirty="0"/>
              <a:t>Substituting Words</a:t>
            </a:r>
          </a:p>
          <a:p>
            <a:pPr algn="ctr"/>
            <a:r>
              <a:rPr lang="en-GB" sz="3200" b="1" dirty="0"/>
              <a:t>Exercise Three</a:t>
            </a:r>
          </a:p>
          <a:p>
            <a:pPr algn="ctr"/>
            <a:r>
              <a:rPr lang="en-GB" sz="3200" dirty="0"/>
              <a:t>The Football Match </a:t>
            </a:r>
          </a:p>
        </p:txBody>
      </p:sp>
      <p:sp>
        <p:nvSpPr>
          <p:cNvPr id="5" name="Rectangle 4">
            <a:extLst>
              <a:ext uri="{FF2B5EF4-FFF2-40B4-BE49-F238E27FC236}">
                <a16:creationId xmlns:a16="http://schemas.microsoft.com/office/drawing/2014/main" id="{A833C58E-E69A-154D-B44E-3971425421FA}"/>
              </a:ext>
            </a:extLst>
          </p:cNvPr>
          <p:cNvSpPr/>
          <p:nvPr/>
        </p:nvSpPr>
        <p:spPr>
          <a:xfrm>
            <a:off x="1044497" y="2650993"/>
            <a:ext cx="10103005" cy="3170099"/>
          </a:xfrm>
          <a:prstGeom prst="rect">
            <a:avLst/>
          </a:prstGeom>
        </p:spPr>
        <p:txBody>
          <a:bodyPr wrap="square" numCol="1">
            <a:spAutoFit/>
          </a:bodyPr>
          <a:lstStyle/>
          <a:p>
            <a:r>
              <a:rPr lang="en-GB" sz="4000" dirty="0"/>
              <a:t>We eventually got to the stadium and </a:t>
            </a:r>
            <a:r>
              <a:rPr lang="en-GB" sz="4000" i="1" dirty="0"/>
              <a:t>it </a:t>
            </a:r>
            <a:r>
              <a:rPr lang="en-GB" sz="4000" dirty="0"/>
              <a:t>just got better and better. It wasn't the game but the </a:t>
            </a:r>
            <a:r>
              <a:rPr lang="en-GB" sz="4000" i="1" dirty="0"/>
              <a:t>good feeling </a:t>
            </a:r>
            <a:r>
              <a:rPr lang="en-GB" sz="4000" dirty="0"/>
              <a:t>it gave me being there. I loved being around so many people with </a:t>
            </a:r>
            <a:r>
              <a:rPr lang="en-GB" sz="4000" i="1" dirty="0"/>
              <a:t>one common interest.</a:t>
            </a:r>
            <a:endParaRPr lang="en-GB" sz="4000" dirty="0"/>
          </a:p>
        </p:txBody>
      </p:sp>
    </p:spTree>
    <p:extLst>
      <p:ext uri="{BB962C8B-B14F-4D97-AF65-F5344CB8AC3E}">
        <p14:creationId xmlns:p14="http://schemas.microsoft.com/office/powerpoint/2010/main" val="770445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0B4EA8-6C3B-BA4E-92D8-054BC220EACE}"/>
              </a:ext>
            </a:extLst>
          </p:cNvPr>
          <p:cNvSpPr/>
          <p:nvPr/>
        </p:nvSpPr>
        <p:spPr>
          <a:xfrm>
            <a:off x="563525" y="568377"/>
            <a:ext cx="11341259" cy="1569660"/>
          </a:xfrm>
          <a:prstGeom prst="rect">
            <a:avLst/>
          </a:prstGeom>
        </p:spPr>
        <p:txBody>
          <a:bodyPr wrap="square">
            <a:spAutoFit/>
          </a:bodyPr>
          <a:lstStyle/>
          <a:p>
            <a:pPr algn="ctr"/>
            <a:r>
              <a:rPr lang="en-GB" sz="3200" dirty="0"/>
              <a:t>Substituting Words</a:t>
            </a:r>
          </a:p>
          <a:p>
            <a:pPr algn="ctr"/>
            <a:r>
              <a:rPr lang="en-GB" sz="3200" b="1" dirty="0"/>
              <a:t>Exercise Three</a:t>
            </a:r>
          </a:p>
          <a:p>
            <a:pPr algn="ctr"/>
            <a:r>
              <a:rPr lang="en-GB" sz="3200" dirty="0"/>
              <a:t>The Football Match </a:t>
            </a:r>
          </a:p>
        </p:txBody>
      </p:sp>
      <p:sp>
        <p:nvSpPr>
          <p:cNvPr id="5" name="Rectangle 4">
            <a:extLst>
              <a:ext uri="{FF2B5EF4-FFF2-40B4-BE49-F238E27FC236}">
                <a16:creationId xmlns:a16="http://schemas.microsoft.com/office/drawing/2014/main" id="{A833C58E-E69A-154D-B44E-3971425421FA}"/>
              </a:ext>
            </a:extLst>
          </p:cNvPr>
          <p:cNvSpPr/>
          <p:nvPr/>
        </p:nvSpPr>
        <p:spPr>
          <a:xfrm>
            <a:off x="1044497" y="2539481"/>
            <a:ext cx="10103005" cy="3170099"/>
          </a:xfrm>
          <a:prstGeom prst="rect">
            <a:avLst/>
          </a:prstGeom>
        </p:spPr>
        <p:txBody>
          <a:bodyPr wrap="square" numCol="1">
            <a:spAutoFit/>
          </a:bodyPr>
          <a:lstStyle/>
          <a:p>
            <a:r>
              <a:rPr lang="en-GB" sz="4000" dirty="0"/>
              <a:t>We eventually got to the stadium and </a:t>
            </a:r>
            <a:r>
              <a:rPr lang="en-GB" sz="4000" i="1" dirty="0"/>
              <a:t>it </a:t>
            </a:r>
            <a:r>
              <a:rPr lang="en-GB" sz="4000" dirty="0"/>
              <a:t>just got better and better</a:t>
            </a:r>
          </a:p>
          <a:p>
            <a:pPr marL="742950" lvl="1" indent="-285750">
              <a:buFont typeface="Arial" panose="020B0604020202020204" pitchFamily="34" charset="0"/>
              <a:buChar char="•"/>
            </a:pPr>
            <a:r>
              <a:rPr lang="en-GB" sz="4000" dirty="0"/>
              <a:t>the atmosphere/ the ambience/ the excitement</a:t>
            </a:r>
          </a:p>
          <a:p>
            <a:r>
              <a:rPr lang="en-GB" sz="4000" dirty="0"/>
              <a:t>What are the effects of your choice?</a:t>
            </a:r>
          </a:p>
        </p:txBody>
      </p:sp>
    </p:spTree>
    <p:extLst>
      <p:ext uri="{BB962C8B-B14F-4D97-AF65-F5344CB8AC3E}">
        <p14:creationId xmlns:p14="http://schemas.microsoft.com/office/powerpoint/2010/main" val="457601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0B4EA8-6C3B-BA4E-92D8-054BC220EACE}"/>
              </a:ext>
            </a:extLst>
          </p:cNvPr>
          <p:cNvSpPr/>
          <p:nvPr/>
        </p:nvSpPr>
        <p:spPr>
          <a:xfrm>
            <a:off x="563525" y="568377"/>
            <a:ext cx="11341259" cy="1569660"/>
          </a:xfrm>
          <a:prstGeom prst="rect">
            <a:avLst/>
          </a:prstGeom>
        </p:spPr>
        <p:txBody>
          <a:bodyPr wrap="square">
            <a:spAutoFit/>
          </a:bodyPr>
          <a:lstStyle/>
          <a:p>
            <a:pPr algn="ctr"/>
            <a:r>
              <a:rPr lang="en-GB" sz="3200" dirty="0"/>
              <a:t>Substituting Words</a:t>
            </a:r>
          </a:p>
          <a:p>
            <a:pPr algn="ctr"/>
            <a:r>
              <a:rPr lang="en-GB" sz="3200" b="1" dirty="0"/>
              <a:t>Exercise Three</a:t>
            </a:r>
          </a:p>
          <a:p>
            <a:pPr algn="ctr"/>
            <a:r>
              <a:rPr lang="en-GB" sz="3200" dirty="0"/>
              <a:t>The Football Match </a:t>
            </a:r>
          </a:p>
        </p:txBody>
      </p:sp>
      <p:sp>
        <p:nvSpPr>
          <p:cNvPr id="5" name="Rectangle 4">
            <a:extLst>
              <a:ext uri="{FF2B5EF4-FFF2-40B4-BE49-F238E27FC236}">
                <a16:creationId xmlns:a16="http://schemas.microsoft.com/office/drawing/2014/main" id="{A833C58E-E69A-154D-B44E-3971425421FA}"/>
              </a:ext>
            </a:extLst>
          </p:cNvPr>
          <p:cNvSpPr/>
          <p:nvPr/>
        </p:nvSpPr>
        <p:spPr>
          <a:xfrm>
            <a:off x="1044497" y="2740203"/>
            <a:ext cx="10103005" cy="2554545"/>
          </a:xfrm>
          <a:prstGeom prst="rect">
            <a:avLst/>
          </a:prstGeom>
        </p:spPr>
        <p:txBody>
          <a:bodyPr wrap="square" numCol="1">
            <a:spAutoFit/>
          </a:bodyPr>
          <a:lstStyle/>
          <a:p>
            <a:r>
              <a:rPr lang="en-GB" sz="4000" dirty="0"/>
              <a:t>It wasn't the game but the </a:t>
            </a:r>
            <a:r>
              <a:rPr lang="en-GB" sz="4000" i="1" dirty="0"/>
              <a:t>good feeling </a:t>
            </a:r>
            <a:r>
              <a:rPr lang="en-GB" sz="4000" dirty="0"/>
              <a:t>it gave me being there.</a:t>
            </a:r>
          </a:p>
          <a:p>
            <a:pPr marL="571500" indent="-571500">
              <a:buFont typeface="Arial" panose="020B0604020202020204" pitchFamily="34" charset="0"/>
              <a:buChar char="•"/>
            </a:pPr>
            <a:r>
              <a:rPr lang="en-GB" sz="4000" dirty="0"/>
              <a:t>sheer pleasure / adrenalin rush/ ecstasy</a:t>
            </a:r>
          </a:p>
          <a:p>
            <a:r>
              <a:rPr lang="en-GB" sz="4000" dirty="0"/>
              <a:t>What are the effects of your choice?</a:t>
            </a:r>
          </a:p>
        </p:txBody>
      </p:sp>
    </p:spTree>
    <p:extLst>
      <p:ext uri="{BB962C8B-B14F-4D97-AF65-F5344CB8AC3E}">
        <p14:creationId xmlns:p14="http://schemas.microsoft.com/office/powerpoint/2010/main" val="2511041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0B4EA8-6C3B-BA4E-92D8-054BC220EACE}"/>
              </a:ext>
            </a:extLst>
          </p:cNvPr>
          <p:cNvSpPr/>
          <p:nvPr/>
        </p:nvSpPr>
        <p:spPr>
          <a:xfrm>
            <a:off x="563525" y="568377"/>
            <a:ext cx="11341259" cy="1569660"/>
          </a:xfrm>
          <a:prstGeom prst="rect">
            <a:avLst/>
          </a:prstGeom>
        </p:spPr>
        <p:txBody>
          <a:bodyPr wrap="square">
            <a:spAutoFit/>
          </a:bodyPr>
          <a:lstStyle/>
          <a:p>
            <a:pPr algn="ctr"/>
            <a:r>
              <a:rPr lang="en-GB" sz="3200" dirty="0"/>
              <a:t>Substituting Words</a:t>
            </a:r>
          </a:p>
          <a:p>
            <a:pPr algn="ctr"/>
            <a:r>
              <a:rPr lang="en-GB" sz="3200" b="1" dirty="0"/>
              <a:t>Exercise Three</a:t>
            </a:r>
          </a:p>
          <a:p>
            <a:pPr algn="ctr"/>
            <a:r>
              <a:rPr lang="en-GB" sz="3200" dirty="0"/>
              <a:t>The Football Match </a:t>
            </a:r>
          </a:p>
        </p:txBody>
      </p:sp>
      <p:sp>
        <p:nvSpPr>
          <p:cNvPr id="5" name="Rectangle 4">
            <a:extLst>
              <a:ext uri="{FF2B5EF4-FFF2-40B4-BE49-F238E27FC236}">
                <a16:creationId xmlns:a16="http://schemas.microsoft.com/office/drawing/2014/main" id="{A833C58E-E69A-154D-B44E-3971425421FA}"/>
              </a:ext>
            </a:extLst>
          </p:cNvPr>
          <p:cNvSpPr/>
          <p:nvPr/>
        </p:nvSpPr>
        <p:spPr>
          <a:xfrm>
            <a:off x="888379" y="2138037"/>
            <a:ext cx="10740096" cy="3970318"/>
          </a:xfrm>
          <a:prstGeom prst="rect">
            <a:avLst/>
          </a:prstGeom>
        </p:spPr>
        <p:txBody>
          <a:bodyPr wrap="square" numCol="1">
            <a:spAutoFit/>
          </a:bodyPr>
          <a:lstStyle/>
          <a:p>
            <a:r>
              <a:rPr lang="en-GB" sz="3600" dirty="0"/>
              <a:t>I loved being around so many people with </a:t>
            </a:r>
            <a:r>
              <a:rPr lang="en-GB" sz="3600" i="1" dirty="0"/>
              <a:t>one common interest</a:t>
            </a:r>
            <a:endParaRPr lang="en-GB" sz="3600" dirty="0"/>
          </a:p>
          <a:p>
            <a:pPr marL="285750" indent="-285750">
              <a:buFont typeface="Arial" panose="020B0604020202020204" pitchFamily="34" charset="0"/>
              <a:buChar char="•"/>
            </a:pPr>
            <a:r>
              <a:rPr lang="en-GB" sz="3600" dirty="0"/>
              <a:t>shared loyalty/ passionate commitment/ single purpose</a:t>
            </a:r>
          </a:p>
          <a:p>
            <a:r>
              <a:rPr lang="en-GB" sz="3600" dirty="0"/>
              <a:t>What are the effects of your choice?</a:t>
            </a:r>
          </a:p>
          <a:p>
            <a:r>
              <a:rPr lang="en-GB" sz="3600" dirty="0"/>
              <a:t>How have you worked on the overall coherence of the paragraph?</a:t>
            </a:r>
          </a:p>
        </p:txBody>
      </p:sp>
    </p:spTree>
    <p:extLst>
      <p:ext uri="{BB962C8B-B14F-4D97-AF65-F5344CB8AC3E}">
        <p14:creationId xmlns:p14="http://schemas.microsoft.com/office/powerpoint/2010/main" val="3060414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A2509F26-B5DC-4BA7-B476-4CB044237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30" name="Rectangle 29">
            <a:extLst>
              <a:ext uri="{FF2B5EF4-FFF2-40B4-BE49-F238E27FC236}">
                <a16:creationId xmlns:a16="http://schemas.microsoft.com/office/drawing/2014/main" id="{DB103EB1-B135-4526-B883-33228FC27F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80000">
            <a:off x="815340" y="683404"/>
            <a:ext cx="10561320" cy="5404104"/>
          </a:xfrm>
          <a:prstGeom prst="rect">
            <a:avLst/>
          </a:prstGeom>
          <a:solidFill>
            <a:srgbClr val="FFFFFF"/>
          </a:solidFill>
          <a:ln w="3175" cap="sq" cmpd="thinThick">
            <a:solidFill>
              <a:srgbClr val="DDDDDD"/>
            </a:solidFill>
            <a:miter lim="800000"/>
          </a:ln>
          <a:effectLst>
            <a:outerShdw blurRad="2667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pic>
        <p:nvPicPr>
          <p:cNvPr id="4" name="Picture 3" descr="A city street in front of a building&#10;&#10;Description automatically generated">
            <a:extLst>
              <a:ext uri="{FF2B5EF4-FFF2-40B4-BE49-F238E27FC236}">
                <a16:creationId xmlns:a16="http://schemas.microsoft.com/office/drawing/2014/main" id="{053C5E22-7080-7E40-A9FA-8F8B007A029A}"/>
              </a:ext>
            </a:extLst>
          </p:cNvPr>
          <p:cNvPicPr>
            <a:picLocks noChangeAspect="1"/>
          </p:cNvPicPr>
          <p:nvPr/>
        </p:nvPicPr>
        <p:blipFill rotWithShape="1">
          <a:blip r:embed="rId2"/>
          <a:srcRect t="4069" r="1" b="23953"/>
          <a:stretch/>
        </p:blipFill>
        <p:spPr>
          <a:xfrm rot="21480000">
            <a:off x="1137837" y="1003258"/>
            <a:ext cx="9916327" cy="4764396"/>
          </a:xfrm>
          <a:prstGeom prst="rect">
            <a:avLst/>
          </a:prstGeom>
        </p:spPr>
      </p:pic>
    </p:spTree>
    <p:extLst>
      <p:ext uri="{BB962C8B-B14F-4D97-AF65-F5344CB8AC3E}">
        <p14:creationId xmlns:p14="http://schemas.microsoft.com/office/powerpoint/2010/main" val="3671624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0B4EA8-6C3B-BA4E-92D8-054BC220EACE}"/>
              </a:ext>
            </a:extLst>
          </p:cNvPr>
          <p:cNvSpPr/>
          <p:nvPr/>
        </p:nvSpPr>
        <p:spPr>
          <a:xfrm>
            <a:off x="563525" y="568377"/>
            <a:ext cx="11341259" cy="584775"/>
          </a:xfrm>
          <a:prstGeom prst="rect">
            <a:avLst/>
          </a:prstGeom>
        </p:spPr>
        <p:txBody>
          <a:bodyPr wrap="square">
            <a:spAutoFit/>
          </a:bodyPr>
          <a:lstStyle/>
          <a:p>
            <a:pPr algn="ctr"/>
            <a:r>
              <a:rPr lang="en-GB" sz="3200" dirty="0"/>
              <a:t>Substituting Words </a:t>
            </a:r>
            <a:r>
              <a:rPr lang="en-GB" sz="3200" b="1" dirty="0"/>
              <a:t>Exercise One </a:t>
            </a:r>
            <a:r>
              <a:rPr lang="en-GB" sz="3200" dirty="0"/>
              <a:t>The Storm</a:t>
            </a:r>
          </a:p>
        </p:txBody>
      </p:sp>
      <p:sp>
        <p:nvSpPr>
          <p:cNvPr id="5" name="Rectangle 4">
            <a:extLst>
              <a:ext uri="{FF2B5EF4-FFF2-40B4-BE49-F238E27FC236}">
                <a16:creationId xmlns:a16="http://schemas.microsoft.com/office/drawing/2014/main" id="{A833C58E-E69A-154D-B44E-3971425421FA}"/>
              </a:ext>
            </a:extLst>
          </p:cNvPr>
          <p:cNvSpPr/>
          <p:nvPr/>
        </p:nvSpPr>
        <p:spPr>
          <a:xfrm>
            <a:off x="425370" y="1321487"/>
            <a:ext cx="11341259" cy="4678204"/>
          </a:xfrm>
          <a:prstGeom prst="rect">
            <a:avLst/>
          </a:prstGeom>
        </p:spPr>
        <p:txBody>
          <a:bodyPr wrap="square" numCol="1">
            <a:spAutoFit/>
          </a:bodyPr>
          <a:lstStyle/>
          <a:p>
            <a:r>
              <a:rPr lang="en-GB" sz="2800" dirty="0"/>
              <a:t>Improve the power of the sentences given by substituting one of the three alternatives for the word/phrase in </a:t>
            </a:r>
            <a:r>
              <a:rPr lang="en-GB" sz="2800" i="1" dirty="0"/>
              <a:t>italics.</a:t>
            </a:r>
            <a:endParaRPr lang="en-GB" sz="2800" dirty="0"/>
          </a:p>
          <a:p>
            <a:r>
              <a:rPr lang="en-GB" sz="2800" i="1" dirty="0"/>
              <a:t> </a:t>
            </a:r>
            <a:endParaRPr lang="en-GB" sz="2800" dirty="0"/>
          </a:p>
          <a:p>
            <a:pPr lvl="0"/>
            <a:r>
              <a:rPr lang="en-GB" sz="2800" dirty="0"/>
              <a:t>Make sure you have looked up and understood any of the suggested words that are unfamiliar before making your choice and giving your reasons for it. </a:t>
            </a:r>
          </a:p>
          <a:p>
            <a:r>
              <a:rPr lang="en-GB" sz="2800" dirty="0"/>
              <a:t> </a:t>
            </a:r>
          </a:p>
          <a:p>
            <a:r>
              <a:rPr lang="en-GB" sz="2800" dirty="0"/>
              <a:t>Remember that one of the key level descriptors in GCSE refers to overall coherence and cohesion, so besides accentuating and emphasising local effects your choices should make sense in the overall context of what is presented.</a:t>
            </a:r>
          </a:p>
          <a:p>
            <a:endParaRPr lang="en-GB" dirty="0"/>
          </a:p>
        </p:txBody>
      </p:sp>
    </p:spTree>
    <p:extLst>
      <p:ext uri="{BB962C8B-B14F-4D97-AF65-F5344CB8AC3E}">
        <p14:creationId xmlns:p14="http://schemas.microsoft.com/office/powerpoint/2010/main" val="3663871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0B4EA8-6C3B-BA4E-92D8-054BC220EACE}"/>
              </a:ext>
            </a:extLst>
          </p:cNvPr>
          <p:cNvSpPr/>
          <p:nvPr/>
        </p:nvSpPr>
        <p:spPr>
          <a:xfrm>
            <a:off x="563525" y="568377"/>
            <a:ext cx="11341259" cy="1569660"/>
          </a:xfrm>
          <a:prstGeom prst="rect">
            <a:avLst/>
          </a:prstGeom>
        </p:spPr>
        <p:txBody>
          <a:bodyPr wrap="square">
            <a:spAutoFit/>
          </a:bodyPr>
          <a:lstStyle/>
          <a:p>
            <a:pPr algn="ctr"/>
            <a:r>
              <a:rPr lang="en-GB" sz="3200" dirty="0"/>
              <a:t>Substituting Words</a:t>
            </a:r>
          </a:p>
          <a:p>
            <a:pPr algn="ctr"/>
            <a:r>
              <a:rPr lang="en-GB" sz="3200" b="1" dirty="0"/>
              <a:t>Exercise Four</a:t>
            </a:r>
          </a:p>
          <a:p>
            <a:pPr algn="ctr"/>
            <a:r>
              <a:rPr lang="en-GB" sz="3200" dirty="0"/>
              <a:t>The Letter</a:t>
            </a:r>
          </a:p>
        </p:txBody>
      </p:sp>
      <p:sp>
        <p:nvSpPr>
          <p:cNvPr id="5" name="Rectangle 4">
            <a:extLst>
              <a:ext uri="{FF2B5EF4-FFF2-40B4-BE49-F238E27FC236}">
                <a16:creationId xmlns:a16="http://schemas.microsoft.com/office/drawing/2014/main" id="{A833C58E-E69A-154D-B44E-3971425421FA}"/>
              </a:ext>
            </a:extLst>
          </p:cNvPr>
          <p:cNvSpPr/>
          <p:nvPr/>
        </p:nvSpPr>
        <p:spPr>
          <a:xfrm>
            <a:off x="1182651" y="2650993"/>
            <a:ext cx="10103005" cy="2554545"/>
          </a:xfrm>
          <a:prstGeom prst="rect">
            <a:avLst/>
          </a:prstGeom>
        </p:spPr>
        <p:txBody>
          <a:bodyPr wrap="square" numCol="1">
            <a:spAutoFit/>
          </a:bodyPr>
          <a:lstStyle/>
          <a:p>
            <a:r>
              <a:rPr lang="en-GB" sz="4000" dirty="0"/>
              <a:t>As I made my way to my mailbox I started feeling </a:t>
            </a:r>
            <a:r>
              <a:rPr lang="en-GB" sz="4000" i="1" dirty="0"/>
              <a:t>uneasy. </a:t>
            </a:r>
            <a:r>
              <a:rPr lang="en-GB" sz="4000" dirty="0"/>
              <a:t>As I opened the envelope </a:t>
            </a:r>
            <a:r>
              <a:rPr lang="en-GB" sz="4000" i="1" dirty="0"/>
              <a:t>my hands began to shake. </a:t>
            </a:r>
            <a:r>
              <a:rPr lang="en-GB" sz="4000" dirty="0"/>
              <a:t>When I looked at the signature my </a:t>
            </a:r>
            <a:r>
              <a:rPr lang="en-GB" sz="4000" i="1" dirty="0"/>
              <a:t>confusion increased.</a:t>
            </a:r>
            <a:endParaRPr lang="en-GB" sz="4000" dirty="0"/>
          </a:p>
        </p:txBody>
      </p:sp>
    </p:spTree>
    <p:extLst>
      <p:ext uri="{BB962C8B-B14F-4D97-AF65-F5344CB8AC3E}">
        <p14:creationId xmlns:p14="http://schemas.microsoft.com/office/powerpoint/2010/main" val="89918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0B4EA8-6C3B-BA4E-92D8-054BC220EACE}"/>
              </a:ext>
            </a:extLst>
          </p:cNvPr>
          <p:cNvSpPr/>
          <p:nvPr/>
        </p:nvSpPr>
        <p:spPr>
          <a:xfrm>
            <a:off x="563525" y="568377"/>
            <a:ext cx="11341259" cy="1569660"/>
          </a:xfrm>
          <a:prstGeom prst="rect">
            <a:avLst/>
          </a:prstGeom>
        </p:spPr>
        <p:txBody>
          <a:bodyPr wrap="square">
            <a:spAutoFit/>
          </a:bodyPr>
          <a:lstStyle/>
          <a:p>
            <a:pPr algn="ctr"/>
            <a:r>
              <a:rPr lang="en-GB" sz="3200" dirty="0"/>
              <a:t>Substituting Words</a:t>
            </a:r>
          </a:p>
          <a:p>
            <a:pPr algn="ctr"/>
            <a:r>
              <a:rPr lang="en-GB" sz="3200" b="1" dirty="0"/>
              <a:t>Exercise Four</a:t>
            </a:r>
          </a:p>
          <a:p>
            <a:pPr algn="ctr"/>
            <a:r>
              <a:rPr lang="en-GB" sz="3200" dirty="0"/>
              <a:t>The Letter</a:t>
            </a:r>
          </a:p>
        </p:txBody>
      </p:sp>
      <p:sp>
        <p:nvSpPr>
          <p:cNvPr id="5" name="Rectangle 4">
            <a:extLst>
              <a:ext uri="{FF2B5EF4-FFF2-40B4-BE49-F238E27FC236}">
                <a16:creationId xmlns:a16="http://schemas.microsoft.com/office/drawing/2014/main" id="{A833C58E-E69A-154D-B44E-3971425421FA}"/>
              </a:ext>
            </a:extLst>
          </p:cNvPr>
          <p:cNvSpPr/>
          <p:nvPr/>
        </p:nvSpPr>
        <p:spPr>
          <a:xfrm>
            <a:off x="1182651" y="2517179"/>
            <a:ext cx="10103005" cy="3170099"/>
          </a:xfrm>
          <a:prstGeom prst="rect">
            <a:avLst/>
          </a:prstGeom>
        </p:spPr>
        <p:txBody>
          <a:bodyPr wrap="square" numCol="1">
            <a:spAutoFit/>
          </a:bodyPr>
          <a:lstStyle/>
          <a:p>
            <a:r>
              <a:rPr lang="en-GB" sz="4000" dirty="0"/>
              <a:t>As I made my way to my mailbox I started feeling </a:t>
            </a:r>
            <a:r>
              <a:rPr lang="en-GB" sz="4000" i="1" dirty="0"/>
              <a:t>uneasy</a:t>
            </a:r>
            <a:endParaRPr lang="en-GB" sz="4000" dirty="0"/>
          </a:p>
          <a:p>
            <a:pPr marL="285750" indent="-285750">
              <a:buFont typeface="Arial" panose="020B0604020202020204" pitchFamily="34" charset="0"/>
              <a:buChar char="•"/>
            </a:pPr>
            <a:r>
              <a:rPr lang="en-GB" sz="4000" dirty="0"/>
              <a:t>a sense of dread/ the thrill of anticipation/ in two minds</a:t>
            </a:r>
          </a:p>
          <a:p>
            <a:r>
              <a:rPr lang="en-GB" sz="4000" dirty="0"/>
              <a:t>What are the effects of your choice?</a:t>
            </a:r>
          </a:p>
        </p:txBody>
      </p:sp>
    </p:spTree>
    <p:extLst>
      <p:ext uri="{BB962C8B-B14F-4D97-AF65-F5344CB8AC3E}">
        <p14:creationId xmlns:p14="http://schemas.microsoft.com/office/powerpoint/2010/main" val="676006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0B4EA8-6C3B-BA4E-92D8-054BC220EACE}"/>
              </a:ext>
            </a:extLst>
          </p:cNvPr>
          <p:cNvSpPr/>
          <p:nvPr/>
        </p:nvSpPr>
        <p:spPr>
          <a:xfrm>
            <a:off x="563525" y="568377"/>
            <a:ext cx="11341259" cy="1569660"/>
          </a:xfrm>
          <a:prstGeom prst="rect">
            <a:avLst/>
          </a:prstGeom>
        </p:spPr>
        <p:txBody>
          <a:bodyPr wrap="square">
            <a:spAutoFit/>
          </a:bodyPr>
          <a:lstStyle/>
          <a:p>
            <a:pPr algn="ctr"/>
            <a:r>
              <a:rPr lang="en-GB" sz="3200" dirty="0"/>
              <a:t>Substituting Words</a:t>
            </a:r>
          </a:p>
          <a:p>
            <a:pPr algn="ctr"/>
            <a:r>
              <a:rPr lang="en-GB" sz="3200" b="1" dirty="0"/>
              <a:t>Exercise Four</a:t>
            </a:r>
          </a:p>
          <a:p>
            <a:pPr algn="ctr"/>
            <a:r>
              <a:rPr lang="en-GB" sz="3200" dirty="0"/>
              <a:t>The Letter</a:t>
            </a:r>
          </a:p>
        </p:txBody>
      </p:sp>
      <p:sp>
        <p:nvSpPr>
          <p:cNvPr id="5" name="Rectangle 4">
            <a:extLst>
              <a:ext uri="{FF2B5EF4-FFF2-40B4-BE49-F238E27FC236}">
                <a16:creationId xmlns:a16="http://schemas.microsoft.com/office/drawing/2014/main" id="{A833C58E-E69A-154D-B44E-3971425421FA}"/>
              </a:ext>
            </a:extLst>
          </p:cNvPr>
          <p:cNvSpPr/>
          <p:nvPr/>
        </p:nvSpPr>
        <p:spPr>
          <a:xfrm>
            <a:off x="1182651" y="2138037"/>
            <a:ext cx="10103005" cy="3785652"/>
          </a:xfrm>
          <a:prstGeom prst="rect">
            <a:avLst/>
          </a:prstGeom>
        </p:spPr>
        <p:txBody>
          <a:bodyPr wrap="square" numCol="1">
            <a:spAutoFit/>
          </a:bodyPr>
          <a:lstStyle/>
          <a:p>
            <a:r>
              <a:rPr lang="en-GB" sz="4000" dirty="0"/>
              <a:t>As I opened the envelope </a:t>
            </a:r>
            <a:r>
              <a:rPr lang="en-GB" sz="4000" i="1" dirty="0"/>
              <a:t>my hands began to shake</a:t>
            </a:r>
            <a:endParaRPr lang="en-GB" sz="4000" dirty="0"/>
          </a:p>
          <a:p>
            <a:pPr marL="285750" indent="-285750">
              <a:buFont typeface="Arial" panose="020B0604020202020204" pitchFamily="34" charset="0"/>
              <a:buChar char="•"/>
            </a:pPr>
            <a:r>
              <a:rPr lang="en-GB" sz="4000" dirty="0"/>
              <a:t>my throat became constricted/ my temples started to throb/ the butterflies in my stomach exploded</a:t>
            </a:r>
          </a:p>
          <a:p>
            <a:r>
              <a:rPr lang="en-GB" sz="4000" dirty="0"/>
              <a:t>What are the effects of your choice?</a:t>
            </a:r>
          </a:p>
        </p:txBody>
      </p:sp>
    </p:spTree>
    <p:extLst>
      <p:ext uri="{BB962C8B-B14F-4D97-AF65-F5344CB8AC3E}">
        <p14:creationId xmlns:p14="http://schemas.microsoft.com/office/powerpoint/2010/main" val="2967259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0B4EA8-6C3B-BA4E-92D8-054BC220EACE}"/>
              </a:ext>
            </a:extLst>
          </p:cNvPr>
          <p:cNvSpPr/>
          <p:nvPr/>
        </p:nvSpPr>
        <p:spPr>
          <a:xfrm>
            <a:off x="563525" y="568377"/>
            <a:ext cx="11341259" cy="1569660"/>
          </a:xfrm>
          <a:prstGeom prst="rect">
            <a:avLst/>
          </a:prstGeom>
        </p:spPr>
        <p:txBody>
          <a:bodyPr wrap="square">
            <a:spAutoFit/>
          </a:bodyPr>
          <a:lstStyle/>
          <a:p>
            <a:pPr algn="ctr"/>
            <a:r>
              <a:rPr lang="en-GB" sz="3200" dirty="0"/>
              <a:t>Substituting Words</a:t>
            </a:r>
          </a:p>
          <a:p>
            <a:pPr algn="ctr"/>
            <a:r>
              <a:rPr lang="en-GB" sz="3200" b="1" dirty="0"/>
              <a:t>Exercise Four</a:t>
            </a:r>
          </a:p>
          <a:p>
            <a:pPr algn="ctr"/>
            <a:r>
              <a:rPr lang="en-GB" sz="3200" dirty="0"/>
              <a:t>The Letter</a:t>
            </a:r>
          </a:p>
        </p:txBody>
      </p:sp>
      <p:sp>
        <p:nvSpPr>
          <p:cNvPr id="5" name="Rectangle 4">
            <a:extLst>
              <a:ext uri="{FF2B5EF4-FFF2-40B4-BE49-F238E27FC236}">
                <a16:creationId xmlns:a16="http://schemas.microsoft.com/office/drawing/2014/main" id="{A833C58E-E69A-154D-B44E-3971425421FA}"/>
              </a:ext>
            </a:extLst>
          </p:cNvPr>
          <p:cNvSpPr/>
          <p:nvPr/>
        </p:nvSpPr>
        <p:spPr>
          <a:xfrm>
            <a:off x="1044497" y="2179645"/>
            <a:ext cx="10103005" cy="3970318"/>
          </a:xfrm>
          <a:prstGeom prst="rect">
            <a:avLst/>
          </a:prstGeom>
        </p:spPr>
        <p:txBody>
          <a:bodyPr wrap="square" numCol="1">
            <a:spAutoFit/>
          </a:bodyPr>
          <a:lstStyle/>
          <a:p>
            <a:r>
              <a:rPr lang="en-GB" sz="3600" dirty="0"/>
              <a:t>When I looked at the signature my </a:t>
            </a:r>
            <a:r>
              <a:rPr lang="en-GB" sz="3600" i="1" dirty="0"/>
              <a:t>confusion increased</a:t>
            </a:r>
            <a:endParaRPr lang="en-GB" sz="3600" dirty="0"/>
          </a:p>
          <a:p>
            <a:pPr marL="285750" indent="-285750">
              <a:buFont typeface="Arial" panose="020B0604020202020204" pitchFamily="34" charset="0"/>
              <a:buChar char="•"/>
            </a:pPr>
            <a:r>
              <a:rPr lang="en-GB" sz="3600" dirty="0"/>
              <a:t>elation was confirmed/ apprehension multiplied/ despair worsened</a:t>
            </a:r>
          </a:p>
          <a:p>
            <a:r>
              <a:rPr lang="en-GB" sz="3600" dirty="0"/>
              <a:t>What are the effects of your choice?</a:t>
            </a:r>
          </a:p>
          <a:p>
            <a:r>
              <a:rPr lang="en-GB" sz="3600" dirty="0"/>
              <a:t>How have you worked on the overall coherence of the paragraph?</a:t>
            </a:r>
          </a:p>
        </p:txBody>
      </p:sp>
    </p:spTree>
    <p:extLst>
      <p:ext uri="{BB962C8B-B14F-4D97-AF65-F5344CB8AC3E}">
        <p14:creationId xmlns:p14="http://schemas.microsoft.com/office/powerpoint/2010/main" val="3016414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A2509F26-B5DC-4BA7-B476-4CB044237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32" name="Rectangle 31">
            <a:extLst>
              <a:ext uri="{FF2B5EF4-FFF2-40B4-BE49-F238E27FC236}">
                <a16:creationId xmlns:a16="http://schemas.microsoft.com/office/drawing/2014/main" id="{DB103EB1-B135-4526-B883-33228FC27F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80000">
            <a:off x="815340" y="683404"/>
            <a:ext cx="10561320" cy="5404104"/>
          </a:xfrm>
          <a:prstGeom prst="rect">
            <a:avLst/>
          </a:prstGeom>
          <a:solidFill>
            <a:srgbClr val="FFFFFF"/>
          </a:solidFill>
          <a:ln w="3175" cap="sq" cmpd="thinThick">
            <a:solidFill>
              <a:srgbClr val="DDDDDD"/>
            </a:solidFill>
            <a:miter lim="800000"/>
          </a:ln>
          <a:effectLst>
            <a:outerShdw blurRad="2667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pic>
        <p:nvPicPr>
          <p:cNvPr id="4" name="Picture 3" descr="A picture containing black, white, man&#10;&#10;Description automatically generated">
            <a:extLst>
              <a:ext uri="{FF2B5EF4-FFF2-40B4-BE49-F238E27FC236}">
                <a16:creationId xmlns:a16="http://schemas.microsoft.com/office/drawing/2014/main" id="{8B6A2CFE-3F13-294D-94DF-2FF4B563F6BF}"/>
              </a:ext>
            </a:extLst>
          </p:cNvPr>
          <p:cNvPicPr>
            <a:picLocks noChangeAspect="1"/>
          </p:cNvPicPr>
          <p:nvPr/>
        </p:nvPicPr>
        <p:blipFill rotWithShape="1">
          <a:blip r:embed="rId2"/>
          <a:srcRect t="16106" r="1" b="11915"/>
          <a:stretch/>
        </p:blipFill>
        <p:spPr>
          <a:xfrm rot="21480000">
            <a:off x="1137837" y="1003258"/>
            <a:ext cx="9916327" cy="4764396"/>
          </a:xfrm>
          <a:prstGeom prst="rect">
            <a:avLst/>
          </a:prstGeom>
        </p:spPr>
      </p:pic>
    </p:spTree>
    <p:extLst>
      <p:ext uri="{BB962C8B-B14F-4D97-AF65-F5344CB8AC3E}">
        <p14:creationId xmlns:p14="http://schemas.microsoft.com/office/powerpoint/2010/main" val="2211820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0B4EA8-6C3B-BA4E-92D8-054BC220EACE}"/>
              </a:ext>
            </a:extLst>
          </p:cNvPr>
          <p:cNvSpPr/>
          <p:nvPr/>
        </p:nvSpPr>
        <p:spPr>
          <a:xfrm>
            <a:off x="563525" y="568377"/>
            <a:ext cx="11341259" cy="1569660"/>
          </a:xfrm>
          <a:prstGeom prst="rect">
            <a:avLst/>
          </a:prstGeom>
        </p:spPr>
        <p:txBody>
          <a:bodyPr wrap="square">
            <a:spAutoFit/>
          </a:bodyPr>
          <a:lstStyle/>
          <a:p>
            <a:pPr algn="ctr"/>
            <a:r>
              <a:rPr lang="en-GB" sz="3200" dirty="0"/>
              <a:t>Substituting Words</a:t>
            </a:r>
          </a:p>
          <a:p>
            <a:pPr algn="ctr"/>
            <a:r>
              <a:rPr lang="en-GB" sz="3200" b="1" dirty="0"/>
              <a:t>Exercise Five</a:t>
            </a:r>
          </a:p>
          <a:p>
            <a:pPr algn="ctr"/>
            <a:r>
              <a:rPr lang="en-GB" sz="3200" b="1" dirty="0"/>
              <a:t>Supplementary Exercises</a:t>
            </a:r>
            <a:endParaRPr lang="en-GB" sz="3200" dirty="0"/>
          </a:p>
        </p:txBody>
      </p:sp>
      <p:sp>
        <p:nvSpPr>
          <p:cNvPr id="5" name="Rectangle 4">
            <a:extLst>
              <a:ext uri="{FF2B5EF4-FFF2-40B4-BE49-F238E27FC236}">
                <a16:creationId xmlns:a16="http://schemas.microsoft.com/office/drawing/2014/main" id="{A833C58E-E69A-154D-B44E-3971425421FA}"/>
              </a:ext>
            </a:extLst>
          </p:cNvPr>
          <p:cNvSpPr/>
          <p:nvPr/>
        </p:nvSpPr>
        <p:spPr>
          <a:xfrm>
            <a:off x="1044497" y="2536484"/>
            <a:ext cx="10103005" cy="3170099"/>
          </a:xfrm>
          <a:prstGeom prst="rect">
            <a:avLst/>
          </a:prstGeom>
        </p:spPr>
        <p:txBody>
          <a:bodyPr wrap="square" numCol="1">
            <a:spAutoFit/>
          </a:bodyPr>
          <a:lstStyle/>
          <a:p>
            <a:r>
              <a:rPr lang="en-GB" sz="4000" dirty="0"/>
              <a:t>Look back at the reasons you have given for your choices.</a:t>
            </a:r>
          </a:p>
          <a:p>
            <a:r>
              <a:rPr lang="en-GB" sz="4000" dirty="0"/>
              <a:t> </a:t>
            </a:r>
          </a:p>
          <a:p>
            <a:r>
              <a:rPr lang="en-GB" sz="4000" dirty="0"/>
              <a:t>How would you have used them to develop any one of the stories to a conclusion?</a:t>
            </a:r>
          </a:p>
        </p:txBody>
      </p:sp>
    </p:spTree>
    <p:extLst>
      <p:ext uri="{BB962C8B-B14F-4D97-AF65-F5344CB8AC3E}">
        <p14:creationId xmlns:p14="http://schemas.microsoft.com/office/powerpoint/2010/main" val="2208561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louds in the dark&#10;&#10;Description automatically generated">
            <a:extLst>
              <a:ext uri="{FF2B5EF4-FFF2-40B4-BE49-F238E27FC236}">
                <a16:creationId xmlns:a16="http://schemas.microsoft.com/office/drawing/2014/main" id="{A2F3A29F-300B-B340-B1E8-7457ACA1093E}"/>
              </a:ext>
            </a:extLst>
          </p:cNvPr>
          <p:cNvPicPr>
            <a:picLocks noChangeAspect="1"/>
          </p:cNvPicPr>
          <p:nvPr/>
        </p:nvPicPr>
        <p:blipFill rotWithShape="1">
          <a:blip r:embed="rId2"/>
          <a:srcRect r="3359" b="-2"/>
          <a:stretch/>
        </p:blipFill>
        <p:spPr>
          <a:xfrm>
            <a:off x="838200" y="-3810"/>
            <a:ext cx="9928860" cy="6858001"/>
          </a:xfrm>
          <a:prstGeom prst="rect">
            <a:avLst/>
          </a:prstGeom>
        </p:spPr>
      </p:pic>
      <p:pic>
        <p:nvPicPr>
          <p:cNvPr id="19" name="Picture 18">
            <a:extLst>
              <a:ext uri="{FF2B5EF4-FFF2-40B4-BE49-F238E27FC236}">
                <a16:creationId xmlns:a16="http://schemas.microsoft.com/office/drawing/2014/main" id="{CB607B98-7700-4DC9-8BE8-A876255F9C5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171038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0B4EA8-6C3B-BA4E-92D8-054BC220EACE}"/>
              </a:ext>
            </a:extLst>
          </p:cNvPr>
          <p:cNvSpPr/>
          <p:nvPr/>
        </p:nvSpPr>
        <p:spPr>
          <a:xfrm>
            <a:off x="563525" y="568377"/>
            <a:ext cx="11341259" cy="1569660"/>
          </a:xfrm>
          <a:prstGeom prst="rect">
            <a:avLst/>
          </a:prstGeom>
        </p:spPr>
        <p:txBody>
          <a:bodyPr wrap="square">
            <a:spAutoFit/>
          </a:bodyPr>
          <a:lstStyle/>
          <a:p>
            <a:pPr algn="ctr"/>
            <a:r>
              <a:rPr lang="en-GB" sz="3200" dirty="0"/>
              <a:t>Substituting Words</a:t>
            </a:r>
          </a:p>
          <a:p>
            <a:pPr algn="ctr"/>
            <a:r>
              <a:rPr lang="en-GB" sz="3200" b="1" dirty="0"/>
              <a:t>Exercise One</a:t>
            </a:r>
          </a:p>
          <a:p>
            <a:pPr algn="ctr"/>
            <a:r>
              <a:rPr lang="en-GB" sz="3200" dirty="0"/>
              <a:t>The Storm</a:t>
            </a:r>
          </a:p>
        </p:txBody>
      </p:sp>
      <p:sp>
        <p:nvSpPr>
          <p:cNvPr id="5" name="Rectangle 4">
            <a:extLst>
              <a:ext uri="{FF2B5EF4-FFF2-40B4-BE49-F238E27FC236}">
                <a16:creationId xmlns:a16="http://schemas.microsoft.com/office/drawing/2014/main" id="{A833C58E-E69A-154D-B44E-3971425421FA}"/>
              </a:ext>
            </a:extLst>
          </p:cNvPr>
          <p:cNvSpPr/>
          <p:nvPr/>
        </p:nvSpPr>
        <p:spPr>
          <a:xfrm>
            <a:off x="2218307" y="2650210"/>
            <a:ext cx="8031694" cy="2831544"/>
          </a:xfrm>
          <a:prstGeom prst="rect">
            <a:avLst/>
          </a:prstGeom>
        </p:spPr>
        <p:txBody>
          <a:bodyPr wrap="square" numCol="1">
            <a:spAutoFit/>
          </a:bodyPr>
          <a:lstStyle/>
          <a:p>
            <a:r>
              <a:rPr lang="en-GB" sz="4000" dirty="0"/>
              <a:t>Rain was </a:t>
            </a:r>
            <a:r>
              <a:rPr lang="en-GB" sz="4000" i="1" dirty="0"/>
              <a:t>dripping </a:t>
            </a:r>
            <a:r>
              <a:rPr lang="en-GB" sz="4000" dirty="0"/>
              <a:t>from the sky.  The weather was </a:t>
            </a:r>
            <a:r>
              <a:rPr lang="en-GB" sz="4000" i="1" dirty="0"/>
              <a:t>cold. </a:t>
            </a:r>
            <a:r>
              <a:rPr lang="en-GB" sz="4000" dirty="0"/>
              <a:t>The wind was blowing </a:t>
            </a:r>
            <a:r>
              <a:rPr lang="en-GB" sz="4000" i="1" dirty="0"/>
              <a:t>as fast as a cheetah.</a:t>
            </a:r>
            <a:r>
              <a:rPr lang="en-GB" sz="4000" dirty="0"/>
              <a:t> Across the </a:t>
            </a:r>
            <a:r>
              <a:rPr lang="en-GB" sz="4000" i="1" dirty="0"/>
              <a:t>dark black</a:t>
            </a:r>
            <a:r>
              <a:rPr lang="en-GB" sz="4000" dirty="0"/>
              <a:t> sky.</a:t>
            </a:r>
          </a:p>
          <a:p>
            <a:endParaRPr lang="en-GB" dirty="0"/>
          </a:p>
        </p:txBody>
      </p:sp>
    </p:spTree>
    <p:extLst>
      <p:ext uri="{BB962C8B-B14F-4D97-AF65-F5344CB8AC3E}">
        <p14:creationId xmlns:p14="http://schemas.microsoft.com/office/powerpoint/2010/main" val="1118536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0B4EA8-6C3B-BA4E-92D8-054BC220EACE}"/>
              </a:ext>
            </a:extLst>
          </p:cNvPr>
          <p:cNvSpPr/>
          <p:nvPr/>
        </p:nvSpPr>
        <p:spPr>
          <a:xfrm>
            <a:off x="563525" y="568377"/>
            <a:ext cx="11341259" cy="1569660"/>
          </a:xfrm>
          <a:prstGeom prst="rect">
            <a:avLst/>
          </a:prstGeom>
        </p:spPr>
        <p:txBody>
          <a:bodyPr wrap="square">
            <a:spAutoFit/>
          </a:bodyPr>
          <a:lstStyle/>
          <a:p>
            <a:pPr algn="ctr"/>
            <a:r>
              <a:rPr lang="en-GB" sz="3200" dirty="0"/>
              <a:t>Substituting Words</a:t>
            </a:r>
          </a:p>
          <a:p>
            <a:pPr algn="ctr"/>
            <a:r>
              <a:rPr lang="en-GB" sz="3200" b="1" dirty="0"/>
              <a:t>Exercise One</a:t>
            </a:r>
          </a:p>
          <a:p>
            <a:pPr algn="ctr"/>
            <a:r>
              <a:rPr lang="en-GB" sz="3200" dirty="0"/>
              <a:t>The Storm</a:t>
            </a:r>
          </a:p>
        </p:txBody>
      </p:sp>
      <p:sp>
        <p:nvSpPr>
          <p:cNvPr id="5" name="Rectangle 4">
            <a:extLst>
              <a:ext uri="{FF2B5EF4-FFF2-40B4-BE49-F238E27FC236}">
                <a16:creationId xmlns:a16="http://schemas.microsoft.com/office/drawing/2014/main" id="{A833C58E-E69A-154D-B44E-3971425421FA}"/>
              </a:ext>
            </a:extLst>
          </p:cNvPr>
          <p:cNvSpPr/>
          <p:nvPr/>
        </p:nvSpPr>
        <p:spPr>
          <a:xfrm>
            <a:off x="1506258" y="2627907"/>
            <a:ext cx="9179484" cy="2215991"/>
          </a:xfrm>
          <a:prstGeom prst="rect">
            <a:avLst/>
          </a:prstGeom>
        </p:spPr>
        <p:txBody>
          <a:bodyPr wrap="square" numCol="1">
            <a:spAutoFit/>
          </a:bodyPr>
          <a:lstStyle/>
          <a:p>
            <a:r>
              <a:rPr lang="en-GB" sz="4000" dirty="0"/>
              <a:t>Rain was </a:t>
            </a:r>
            <a:r>
              <a:rPr lang="en-GB" sz="4000" i="1" dirty="0"/>
              <a:t>dripping </a:t>
            </a:r>
            <a:r>
              <a:rPr lang="en-GB" sz="4000" dirty="0"/>
              <a:t>from the sky.</a:t>
            </a:r>
          </a:p>
          <a:p>
            <a:pPr marL="1028700" lvl="1" indent="-571500">
              <a:buFont typeface="Arial" panose="020B0604020202020204" pitchFamily="34" charset="0"/>
              <a:buChar char="•"/>
            </a:pPr>
            <a:r>
              <a:rPr lang="en-GB" sz="4000" dirty="0"/>
              <a:t>deluging/ pelting/ lashing down</a:t>
            </a:r>
          </a:p>
          <a:p>
            <a:r>
              <a:rPr lang="en-GB" sz="4000" dirty="0"/>
              <a:t>What are the effects of your choice?</a:t>
            </a:r>
          </a:p>
          <a:p>
            <a:endParaRPr lang="en-GB" dirty="0"/>
          </a:p>
        </p:txBody>
      </p:sp>
    </p:spTree>
    <p:extLst>
      <p:ext uri="{BB962C8B-B14F-4D97-AF65-F5344CB8AC3E}">
        <p14:creationId xmlns:p14="http://schemas.microsoft.com/office/powerpoint/2010/main" val="1018726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0B4EA8-6C3B-BA4E-92D8-054BC220EACE}"/>
              </a:ext>
            </a:extLst>
          </p:cNvPr>
          <p:cNvSpPr/>
          <p:nvPr/>
        </p:nvSpPr>
        <p:spPr>
          <a:xfrm>
            <a:off x="563525" y="568377"/>
            <a:ext cx="11341259" cy="1569660"/>
          </a:xfrm>
          <a:prstGeom prst="rect">
            <a:avLst/>
          </a:prstGeom>
        </p:spPr>
        <p:txBody>
          <a:bodyPr wrap="square">
            <a:spAutoFit/>
          </a:bodyPr>
          <a:lstStyle/>
          <a:p>
            <a:pPr algn="ctr"/>
            <a:r>
              <a:rPr lang="en-GB" sz="3200" dirty="0"/>
              <a:t>Substituting Words</a:t>
            </a:r>
          </a:p>
          <a:p>
            <a:pPr algn="ctr"/>
            <a:r>
              <a:rPr lang="en-GB" sz="3200" b="1" dirty="0"/>
              <a:t>Exercise One</a:t>
            </a:r>
          </a:p>
          <a:p>
            <a:pPr algn="ctr"/>
            <a:r>
              <a:rPr lang="en-GB" sz="3200" dirty="0"/>
              <a:t>The Storm</a:t>
            </a:r>
          </a:p>
        </p:txBody>
      </p:sp>
      <p:sp>
        <p:nvSpPr>
          <p:cNvPr id="5" name="Rectangle 4">
            <a:extLst>
              <a:ext uri="{FF2B5EF4-FFF2-40B4-BE49-F238E27FC236}">
                <a16:creationId xmlns:a16="http://schemas.microsoft.com/office/drawing/2014/main" id="{A833C58E-E69A-154D-B44E-3971425421FA}"/>
              </a:ext>
            </a:extLst>
          </p:cNvPr>
          <p:cNvSpPr/>
          <p:nvPr/>
        </p:nvSpPr>
        <p:spPr>
          <a:xfrm>
            <a:off x="1506258" y="2761722"/>
            <a:ext cx="9179484" cy="2215991"/>
          </a:xfrm>
          <a:prstGeom prst="rect">
            <a:avLst/>
          </a:prstGeom>
        </p:spPr>
        <p:txBody>
          <a:bodyPr wrap="square" numCol="1">
            <a:spAutoFit/>
          </a:bodyPr>
          <a:lstStyle/>
          <a:p>
            <a:r>
              <a:rPr lang="en-GB" sz="4000" dirty="0"/>
              <a:t>The weather was </a:t>
            </a:r>
            <a:r>
              <a:rPr lang="en-GB" sz="4000" i="1" dirty="0"/>
              <a:t>cold.</a:t>
            </a:r>
            <a:endParaRPr lang="en-GB" sz="4000" dirty="0"/>
          </a:p>
          <a:p>
            <a:pPr marL="1028700" lvl="1" indent="-571500">
              <a:buFont typeface="Arial" panose="020B0604020202020204" pitchFamily="34" charset="0"/>
              <a:buChar char="•"/>
            </a:pPr>
            <a:r>
              <a:rPr lang="en-GB" sz="4000" dirty="0"/>
              <a:t>chilly/ threatening/ wintry</a:t>
            </a:r>
          </a:p>
          <a:p>
            <a:r>
              <a:rPr lang="en-GB" sz="4000" dirty="0"/>
              <a:t>What are the effects of your choice?</a:t>
            </a:r>
          </a:p>
          <a:p>
            <a:endParaRPr lang="en-GB" dirty="0"/>
          </a:p>
        </p:txBody>
      </p:sp>
    </p:spTree>
    <p:extLst>
      <p:ext uri="{BB962C8B-B14F-4D97-AF65-F5344CB8AC3E}">
        <p14:creationId xmlns:p14="http://schemas.microsoft.com/office/powerpoint/2010/main" val="3641584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0B4EA8-6C3B-BA4E-92D8-054BC220EACE}"/>
              </a:ext>
            </a:extLst>
          </p:cNvPr>
          <p:cNvSpPr/>
          <p:nvPr/>
        </p:nvSpPr>
        <p:spPr>
          <a:xfrm>
            <a:off x="563525" y="568377"/>
            <a:ext cx="11341259" cy="1569660"/>
          </a:xfrm>
          <a:prstGeom prst="rect">
            <a:avLst/>
          </a:prstGeom>
        </p:spPr>
        <p:txBody>
          <a:bodyPr wrap="square">
            <a:spAutoFit/>
          </a:bodyPr>
          <a:lstStyle/>
          <a:p>
            <a:pPr algn="ctr"/>
            <a:r>
              <a:rPr lang="en-GB" sz="3200" dirty="0"/>
              <a:t>Substituting Words</a:t>
            </a:r>
          </a:p>
          <a:p>
            <a:pPr algn="ctr"/>
            <a:r>
              <a:rPr lang="en-GB" sz="3200" b="1" dirty="0"/>
              <a:t>Exercise One</a:t>
            </a:r>
          </a:p>
          <a:p>
            <a:pPr algn="ctr"/>
            <a:r>
              <a:rPr lang="en-GB" sz="3200" dirty="0"/>
              <a:t>The Storm</a:t>
            </a:r>
          </a:p>
        </p:txBody>
      </p:sp>
      <p:sp>
        <p:nvSpPr>
          <p:cNvPr id="5" name="Rectangle 4">
            <a:extLst>
              <a:ext uri="{FF2B5EF4-FFF2-40B4-BE49-F238E27FC236}">
                <a16:creationId xmlns:a16="http://schemas.microsoft.com/office/drawing/2014/main" id="{A833C58E-E69A-154D-B44E-3971425421FA}"/>
              </a:ext>
            </a:extLst>
          </p:cNvPr>
          <p:cNvSpPr/>
          <p:nvPr/>
        </p:nvSpPr>
        <p:spPr>
          <a:xfrm>
            <a:off x="1467429" y="3073956"/>
            <a:ext cx="9533449" cy="2215991"/>
          </a:xfrm>
          <a:prstGeom prst="rect">
            <a:avLst/>
          </a:prstGeom>
        </p:spPr>
        <p:txBody>
          <a:bodyPr wrap="square" numCol="1">
            <a:spAutoFit/>
          </a:bodyPr>
          <a:lstStyle/>
          <a:p>
            <a:r>
              <a:rPr lang="en-GB" sz="4000" dirty="0"/>
              <a:t>The wind was blowing </a:t>
            </a:r>
            <a:r>
              <a:rPr lang="en-GB" sz="4000" i="1" dirty="0"/>
              <a:t>as fast as a cheetah.</a:t>
            </a:r>
            <a:endParaRPr lang="en-GB" sz="4000" dirty="0"/>
          </a:p>
          <a:p>
            <a:pPr marL="1028700" lvl="1" indent="-571500">
              <a:buFont typeface="Arial" panose="020B0604020202020204" pitchFamily="34" charset="0"/>
              <a:buChar char="•"/>
            </a:pPr>
            <a:r>
              <a:rPr lang="en-GB" sz="4000" dirty="0"/>
              <a:t>at gale force/ relentlessly/ unmercifully</a:t>
            </a:r>
          </a:p>
          <a:p>
            <a:r>
              <a:rPr lang="en-GB" sz="4000" dirty="0"/>
              <a:t>What are the effects of your choice?</a:t>
            </a:r>
          </a:p>
          <a:p>
            <a:endParaRPr lang="en-GB" dirty="0"/>
          </a:p>
        </p:txBody>
      </p:sp>
    </p:spTree>
    <p:extLst>
      <p:ext uri="{BB962C8B-B14F-4D97-AF65-F5344CB8AC3E}">
        <p14:creationId xmlns:p14="http://schemas.microsoft.com/office/powerpoint/2010/main" val="1358229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0B4EA8-6C3B-BA4E-92D8-054BC220EACE}"/>
              </a:ext>
            </a:extLst>
          </p:cNvPr>
          <p:cNvSpPr/>
          <p:nvPr/>
        </p:nvSpPr>
        <p:spPr>
          <a:xfrm>
            <a:off x="563525" y="568377"/>
            <a:ext cx="11341259" cy="1569660"/>
          </a:xfrm>
          <a:prstGeom prst="rect">
            <a:avLst/>
          </a:prstGeom>
        </p:spPr>
        <p:txBody>
          <a:bodyPr wrap="square">
            <a:spAutoFit/>
          </a:bodyPr>
          <a:lstStyle/>
          <a:p>
            <a:pPr algn="ctr"/>
            <a:r>
              <a:rPr lang="en-GB" sz="3200" dirty="0"/>
              <a:t>Substituting Words</a:t>
            </a:r>
          </a:p>
          <a:p>
            <a:pPr algn="ctr"/>
            <a:r>
              <a:rPr lang="en-GB" sz="3200" b="1" dirty="0"/>
              <a:t>Exercise One</a:t>
            </a:r>
          </a:p>
          <a:p>
            <a:pPr algn="ctr"/>
            <a:r>
              <a:rPr lang="en-GB" sz="3200" dirty="0"/>
              <a:t>The Storm</a:t>
            </a:r>
          </a:p>
        </p:txBody>
      </p:sp>
      <p:sp>
        <p:nvSpPr>
          <p:cNvPr id="5" name="Rectangle 4">
            <a:extLst>
              <a:ext uri="{FF2B5EF4-FFF2-40B4-BE49-F238E27FC236}">
                <a16:creationId xmlns:a16="http://schemas.microsoft.com/office/drawing/2014/main" id="{A833C58E-E69A-154D-B44E-3971425421FA}"/>
              </a:ext>
            </a:extLst>
          </p:cNvPr>
          <p:cNvSpPr/>
          <p:nvPr/>
        </p:nvSpPr>
        <p:spPr>
          <a:xfrm>
            <a:off x="814661" y="2516394"/>
            <a:ext cx="10838986" cy="3170099"/>
          </a:xfrm>
          <a:prstGeom prst="rect">
            <a:avLst/>
          </a:prstGeom>
        </p:spPr>
        <p:txBody>
          <a:bodyPr wrap="square" numCol="1">
            <a:spAutoFit/>
          </a:bodyPr>
          <a:lstStyle/>
          <a:p>
            <a:r>
              <a:rPr lang="en-GB" sz="4000" dirty="0"/>
              <a:t>Across the </a:t>
            </a:r>
            <a:r>
              <a:rPr lang="en-GB" sz="4000" i="1" dirty="0"/>
              <a:t>dark black</a:t>
            </a:r>
            <a:r>
              <a:rPr lang="en-GB" sz="4000" dirty="0"/>
              <a:t> sky.</a:t>
            </a:r>
          </a:p>
          <a:p>
            <a:pPr marL="1028700" lvl="1" indent="-571500">
              <a:buFont typeface="Arial" panose="020B0604020202020204" pitchFamily="34" charset="0"/>
              <a:buChar char="•"/>
            </a:pPr>
            <a:r>
              <a:rPr lang="en-GB" sz="4000" dirty="0"/>
              <a:t>indigo/ storm clouded/ troubled</a:t>
            </a:r>
          </a:p>
          <a:p>
            <a:r>
              <a:rPr lang="en-GB" sz="4000" dirty="0"/>
              <a:t>What are the effects of your choice?</a:t>
            </a:r>
          </a:p>
          <a:p>
            <a:r>
              <a:rPr lang="en-GB" sz="4000" dirty="0"/>
              <a:t>How have you worked on the overall coherence of the paragraph?</a:t>
            </a:r>
          </a:p>
        </p:txBody>
      </p:sp>
    </p:spTree>
    <p:extLst>
      <p:ext uri="{BB962C8B-B14F-4D97-AF65-F5344CB8AC3E}">
        <p14:creationId xmlns:p14="http://schemas.microsoft.com/office/powerpoint/2010/main" val="516974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black and white photo of a city street&#10;&#10;Description automatically generated">
            <a:extLst>
              <a:ext uri="{FF2B5EF4-FFF2-40B4-BE49-F238E27FC236}">
                <a16:creationId xmlns:a16="http://schemas.microsoft.com/office/drawing/2014/main" id="{0F352C6C-0432-2641-9F8E-248B96AAAAA4}"/>
              </a:ext>
            </a:extLst>
          </p:cNvPr>
          <p:cNvPicPr>
            <a:picLocks noChangeAspect="1"/>
          </p:cNvPicPr>
          <p:nvPr/>
        </p:nvPicPr>
        <p:blipFill>
          <a:blip r:embed="rId2"/>
          <a:stretch>
            <a:fillRect/>
          </a:stretch>
        </p:blipFill>
        <p:spPr>
          <a:xfrm>
            <a:off x="4396825" y="643466"/>
            <a:ext cx="3398350" cy="5571067"/>
          </a:xfrm>
          <a:prstGeom prst="rect">
            <a:avLst/>
          </a:prstGeom>
        </p:spPr>
      </p:pic>
    </p:spTree>
    <p:extLst>
      <p:ext uri="{BB962C8B-B14F-4D97-AF65-F5344CB8AC3E}">
        <p14:creationId xmlns:p14="http://schemas.microsoft.com/office/powerpoint/2010/main" val="18187213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4"/>
  <p:tag name="ARTICULATE_PROJECT_OPEN" val="1"/>
  <p:tag name="ARTICULATE_REFERENCE_ID" val="541a2974-f977-4b32-a07b-fba4b07a3ad8"/>
  <p:tag name="ARTICULATE_USED_PAGE_ORIENTATION" val="1"/>
  <p:tag name="ARTICULATE_USED_PAGE_SIZE" val="7"/>
  <p:tag name="TAG_BACKING_FORM_KEY" val="57348102-c:\users\edusites\desktop\0447sassoonnew.pptx"/>
  <p:tag name="ARTICULATE_PRESENTER_VERSION" val="7"/>
  <p:tag name="ARTICULATE_REFERENCE_COUNT" val="0"/>
  <p:tag name="ARTICULATE_PLAYER_GLOSSARY_XML" val="&lt;?xml version=&quot;1.0&quot; encoding=&quot;utf-16&quot;?&gt;&lt;glossary xmlns:xsi=&quot;http://www.w3.org/2001/XMLSchema-instance&quot; xmlns:xsd=&quot;http://www.w3.org/2001/XMLSchema&quot;&gt;&lt;terms /&gt;&lt;/glossary&gt;"/>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UDIO_ID" val="256"/>
  <p:tag name="ARTICULATE_USED_LAYOUT" val="1"/>
  <p:tag name="ARTICULATE_NAV_LEVEL" val="1"/>
  <p:tag name="ARTICULATE_SLIDE_PRESENTER_GUID" val="266f2a07-c9d0-45b6-aeb1-13ff115659e1"/>
  <p:tag name="ARTICULATE_SLIDE_PAUSE" val="1"/>
  <p:tag name="ARTICULATE_LOCK_SLIDE" val="0"/>
  <p:tag name="ARTICULATE_HIDE_SLIDE" val="0"/>
  <p:tag name="ARTICULATE_PLAYER_CONTROL_PREVIOUS" val="True"/>
  <p:tag name="ARTICULATE_PLAYER_CONTROL_NEXT" val="Tru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738</Words>
  <Application>Microsoft Macintosh PowerPoint</Application>
  <PresentationFormat>Widescreen</PresentationFormat>
  <Paragraphs>115</Paragraphs>
  <Slides>25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Avenir Next LT Pro</vt:lpstr>
      <vt:lpstr>Calibri</vt:lpstr>
      <vt:lpstr>Calibri Light</vt:lpstr>
      <vt:lpstr>Impact</vt:lpstr>
      <vt:lpstr>Office Theme</vt:lpstr>
      <vt:lpstr>GCSE to A Level Word Power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GCSE to A Level Word Power</dc:title>
  <dc:creator>Amanda Weller</dc:creator>
  <cp:lastModifiedBy>Amanda Weller</cp:lastModifiedBy>
  <cp:revision>1</cp:revision>
  <dcterms:created xsi:type="dcterms:W3CDTF">2020-05-15T15:18:27Z</dcterms:created>
  <dcterms:modified xsi:type="dcterms:W3CDTF">2020-05-15T15:18:37Z</dcterms:modified>
</cp:coreProperties>
</file>